
<file path=[Content_Types].xml><?xml version="1.0" encoding="utf-8"?>
<Types xmlns="http://schemas.openxmlformats.org/package/2006/content-types">
  <Default ContentType="application/vnd.openxmlformats-officedocument.oleObject" Extension="bin"/>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Lst>
  <p:sldSz cx="18288000" cy="10287000"/>
  <p:notesSz cx="6858000" cy="9144000"/>
  <p:embeddedFontLst>
    <p:embeddedFont>
      <p:font typeface="Poppins Semi-Bold" charset="1" panose="00000700000000000000"/>
      <p:regular r:id="rId42"/>
    </p:embeddedFont>
    <p:embeddedFont>
      <p:font typeface="Poppins" charset="1" panose="00000500000000000000"/>
      <p:regular r:id="rId43"/>
    </p:embeddedFont>
    <p:embeddedFont>
      <p:font typeface="Open Sans" charset="1" panose="020B0606030504020204"/>
      <p:regular r:id="rId44"/>
    </p:embeddedFont>
    <p:embeddedFont>
      <p:font typeface="Poppins Bold" charset="1" panose="00000800000000000000"/>
      <p:regular r:id="rId45"/>
    </p:embeddedFont>
    <p:embeddedFont>
      <p:font typeface="DM Sans" charset="1" panose="00000000000000000000"/>
      <p:regular r:id="rId46"/>
    </p:embeddedFont>
    <p:embeddedFont>
      <p:font typeface="Public Sans" charset="1" panose="00000000000000000000"/>
      <p:regular r:id="rId47"/>
    </p:embeddedFont>
    <p:embeddedFont>
      <p:font typeface="Poppins Light" charset="1" panose="00000400000000000000"/>
      <p:regular r:id="rId48"/>
    </p:embeddedFont>
    <p:embeddedFont>
      <p:font typeface="DM Sans Bold" charset="1" panose="00000000000000000000"/>
      <p:regular r:id="rId49"/>
    </p:embeddedFont>
    <p:embeddedFont>
      <p:font typeface="Arimo" charset="1" panose="020B0604020202020204"/>
      <p:regular r:id="rId50"/>
    </p:embeddedFont>
    <p:embeddedFont>
      <p:font typeface="Public Sans Bold" charset="1" panose="00000000000000000000"/>
      <p:regular r:id="rId5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slides/slide36.xml" Type="http://schemas.openxmlformats.org/officeDocument/2006/relationships/slide"/><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12.png>
</file>

<file path=ppt/media/image13.png>
</file>

<file path=ppt/media/image14.svg>
</file>

<file path=ppt/media/image15.png>
</file>

<file path=ppt/media/image16.sv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jpeg>
</file>

<file path=ppt/media/image29.png>
</file>

<file path=ppt/media/image3.svg>
</file>

<file path=ppt/media/image30.png>
</file>

<file path=ppt/media/image31.png>
</file>

<file path=ppt/media/image32.svg>
</file>

<file path=ppt/media/image33.png>
</file>

<file path=ppt/media/image34.svg>
</file>

<file path=ppt/media/image35.png>
</file>

<file path=ppt/media/image36.png>
</file>

<file path=ppt/media/image37.svg>
</file>

<file path=ppt/media/image38.png>
</file>

<file path=ppt/media/image39.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jpeg" Type="http://schemas.openxmlformats.org/officeDocument/2006/relationships/image"/><Relationship Id="rId3" Target="../media/image28.jpe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 Id="rId3" Target="../media/image31.png" Type="http://schemas.openxmlformats.org/officeDocument/2006/relationships/image"/><Relationship Id="rId4" Target="../media/image32.sv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3.png" Type="http://schemas.openxmlformats.org/officeDocument/2006/relationships/image"/><Relationship Id="rId3" Target="../media/image34.sv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5.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5.pn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1.png" Type="http://schemas.openxmlformats.org/officeDocument/2006/relationships/image"/><Relationship Id="rId3" Target="../media/image32.svg" Type="http://schemas.openxmlformats.org/officeDocument/2006/relationships/image"/><Relationship Id="rId4" Target="../media/image36.png" Type="http://schemas.openxmlformats.org/officeDocument/2006/relationships/image"/><Relationship Id="rId5" Target="../media/image37.svg" Type="http://schemas.openxmlformats.org/officeDocument/2006/relationships/image"/><Relationship Id="rId6" Target="../media/image38.png" Type="http://schemas.openxmlformats.org/officeDocument/2006/relationships/image"/><Relationship Id="rId7" Target="../media/image39.sv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https://www.kaggle.com/datasets/nicapotato/womens-ecommerce-clothing-reviews" TargetMode="External" Type="http://schemas.openxmlformats.org/officeDocument/2006/relationships/hyperlink"/><Relationship Id="rId11" Target="https://www.kaggle.com/datasets/nicapotato/womens-ecommerce-clothing-reviews" TargetMode="External" Type="http://schemas.openxmlformats.org/officeDocument/2006/relationships/hyperlink"/><Relationship Id="rId12" Target="https://www.kaggle.com/datasets/nicapotato/womens-ecommerce-clothing-reviews" TargetMode="External" Type="http://schemas.openxmlformats.org/officeDocument/2006/relationships/hyperlink"/><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 Id="rId8" Target="../media/image10.png" Type="http://schemas.openxmlformats.org/officeDocument/2006/relationships/image"/><Relationship Id="rId9" Target="../media/image11.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embeddings/oleObject1.bin" Type="http://schemas.openxmlformats.org/officeDocument/2006/relationships/oleObjec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1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101622" y="-767350"/>
            <a:ext cx="22013892" cy="12354774"/>
          </a:xfrm>
          <a:custGeom>
            <a:avLst/>
            <a:gdLst/>
            <a:ahLst/>
            <a:cxnLst/>
            <a:rect r="r" b="b" t="t" l="l"/>
            <a:pathLst>
              <a:path h="12354774" w="22013892">
                <a:moveTo>
                  <a:pt x="0" y="0"/>
                </a:moveTo>
                <a:lnTo>
                  <a:pt x="22013891" y="0"/>
                </a:lnTo>
                <a:lnTo>
                  <a:pt x="22013891" y="12354775"/>
                </a:lnTo>
                <a:lnTo>
                  <a:pt x="0" y="12354775"/>
                </a:lnTo>
                <a:lnTo>
                  <a:pt x="0" y="0"/>
                </a:lnTo>
                <a:close/>
              </a:path>
            </a:pathLst>
          </a:custGeom>
          <a:blipFill>
            <a:blip r:embed="rId2"/>
            <a:stretch>
              <a:fillRect l="0" t="-9467" r="0" b="-9467"/>
            </a:stretch>
          </a:blipFill>
        </p:spPr>
      </p:sp>
      <p:grpSp>
        <p:nvGrpSpPr>
          <p:cNvPr name="Group 3" id="3"/>
          <p:cNvGrpSpPr/>
          <p:nvPr/>
        </p:nvGrpSpPr>
        <p:grpSpPr>
          <a:xfrm rot="0">
            <a:off x="-1793400" y="-712357"/>
            <a:ext cx="22453902" cy="11711713"/>
            <a:chOff x="0" y="0"/>
            <a:chExt cx="5913785" cy="3084566"/>
          </a:xfrm>
        </p:grpSpPr>
        <p:sp>
          <p:nvSpPr>
            <p:cNvPr name="Freeform 4" id="4"/>
            <p:cNvSpPr/>
            <p:nvPr/>
          </p:nvSpPr>
          <p:spPr>
            <a:xfrm flipH="false" flipV="false" rot="0">
              <a:off x="0" y="0"/>
              <a:ext cx="5913785" cy="3084567"/>
            </a:xfrm>
            <a:custGeom>
              <a:avLst/>
              <a:gdLst/>
              <a:ahLst/>
              <a:cxnLst/>
              <a:rect r="r" b="b" t="t" l="l"/>
              <a:pathLst>
                <a:path h="3084567" w="5913785">
                  <a:moveTo>
                    <a:pt x="0" y="0"/>
                  </a:moveTo>
                  <a:lnTo>
                    <a:pt x="5913785" y="0"/>
                  </a:lnTo>
                  <a:lnTo>
                    <a:pt x="5913785" y="3084567"/>
                  </a:lnTo>
                  <a:lnTo>
                    <a:pt x="0" y="3084567"/>
                  </a:lnTo>
                  <a:close/>
                </a:path>
              </a:pathLst>
            </a:custGeom>
            <a:solidFill>
              <a:srgbClr val="AAD7D4">
                <a:alpha val="28627"/>
              </a:srgbClr>
            </a:solidFill>
          </p:spPr>
        </p:sp>
        <p:sp>
          <p:nvSpPr>
            <p:cNvPr name="TextBox 5" id="5"/>
            <p:cNvSpPr txBox="true"/>
            <p:nvPr/>
          </p:nvSpPr>
          <p:spPr>
            <a:xfrm>
              <a:off x="0" y="-38100"/>
              <a:ext cx="5913785" cy="312266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5571132" y="6449964"/>
            <a:ext cx="6983181" cy="669188"/>
            <a:chOff x="0" y="0"/>
            <a:chExt cx="1839192" cy="176247"/>
          </a:xfrm>
        </p:grpSpPr>
        <p:sp>
          <p:nvSpPr>
            <p:cNvPr name="Freeform 7" id="7"/>
            <p:cNvSpPr/>
            <p:nvPr/>
          </p:nvSpPr>
          <p:spPr>
            <a:xfrm flipH="false" flipV="false" rot="0">
              <a:off x="0" y="0"/>
              <a:ext cx="1839192" cy="176247"/>
            </a:xfrm>
            <a:custGeom>
              <a:avLst/>
              <a:gdLst/>
              <a:ahLst/>
              <a:cxnLst/>
              <a:rect r="r" b="b" t="t" l="l"/>
              <a:pathLst>
                <a:path h="176247" w="1839192">
                  <a:moveTo>
                    <a:pt x="0" y="0"/>
                  </a:moveTo>
                  <a:lnTo>
                    <a:pt x="1839192" y="0"/>
                  </a:lnTo>
                  <a:lnTo>
                    <a:pt x="1839192" y="176247"/>
                  </a:lnTo>
                  <a:lnTo>
                    <a:pt x="0" y="176247"/>
                  </a:lnTo>
                  <a:close/>
                </a:path>
              </a:pathLst>
            </a:custGeom>
            <a:solidFill>
              <a:srgbClr val="AAD7D4"/>
            </a:solidFill>
            <a:ln w="28575" cap="sq">
              <a:solidFill>
                <a:srgbClr val="1C2120"/>
              </a:solidFill>
              <a:prstDash val="solid"/>
              <a:miter/>
            </a:ln>
          </p:spPr>
        </p:sp>
        <p:sp>
          <p:nvSpPr>
            <p:cNvPr name="TextBox 8" id="8"/>
            <p:cNvSpPr txBox="true"/>
            <p:nvPr/>
          </p:nvSpPr>
          <p:spPr>
            <a:xfrm>
              <a:off x="0" y="-38100"/>
              <a:ext cx="1839192" cy="214347"/>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2610563" y="3491698"/>
            <a:ext cx="13066873" cy="3032670"/>
          </a:xfrm>
          <a:prstGeom prst="rect">
            <a:avLst/>
          </a:prstGeom>
        </p:spPr>
        <p:txBody>
          <a:bodyPr anchor="t" rtlCol="false" tIns="0" lIns="0" bIns="0" rIns="0">
            <a:spAutoFit/>
          </a:bodyPr>
          <a:lstStyle/>
          <a:p>
            <a:pPr algn="ctr">
              <a:lnSpc>
                <a:spcPts val="10918"/>
              </a:lnSpc>
            </a:pPr>
            <a:r>
              <a:rPr lang="en-US" b="true" sz="12998" spc="-701">
                <a:solidFill>
                  <a:srgbClr val="1C2120"/>
                </a:solidFill>
                <a:latin typeface="Poppins Semi-Bold"/>
                <a:ea typeface="Poppins Semi-Bold"/>
                <a:cs typeface="Poppins Semi-Bold"/>
                <a:sym typeface="Poppins Semi-Bold"/>
              </a:rPr>
              <a:t>PROJECT PRESENTATION</a:t>
            </a:r>
          </a:p>
        </p:txBody>
      </p:sp>
      <p:sp>
        <p:nvSpPr>
          <p:cNvPr name="TextBox 10" id="10"/>
          <p:cNvSpPr txBox="true"/>
          <p:nvPr/>
        </p:nvSpPr>
        <p:spPr>
          <a:xfrm rot="0">
            <a:off x="5835017" y="6562438"/>
            <a:ext cx="6617965" cy="482339"/>
          </a:xfrm>
          <a:prstGeom prst="rect">
            <a:avLst/>
          </a:prstGeom>
        </p:spPr>
        <p:txBody>
          <a:bodyPr anchor="t" rtlCol="false" tIns="0" lIns="0" bIns="0" rIns="0">
            <a:spAutoFit/>
          </a:bodyPr>
          <a:lstStyle/>
          <a:p>
            <a:pPr algn="ctr">
              <a:lnSpc>
                <a:spcPts val="3445"/>
              </a:lnSpc>
            </a:pPr>
            <a:r>
              <a:rPr lang="en-US" sz="3445" spc="-68">
                <a:solidFill>
                  <a:srgbClr val="1C2120"/>
                </a:solidFill>
                <a:latin typeface="Poppins"/>
                <a:ea typeface="Poppins"/>
                <a:cs typeface="Poppins"/>
                <a:sym typeface="Poppins"/>
              </a:rPr>
              <a:t>PRESENTED BY FARHAN KAMIL </a:t>
            </a:r>
          </a:p>
        </p:txBody>
      </p:sp>
      <p:sp>
        <p:nvSpPr>
          <p:cNvPr name="TextBox 11" id="11"/>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C2120"/>
                </a:solidFill>
                <a:latin typeface="Open Sans"/>
                <a:ea typeface="Open Sans"/>
                <a:cs typeface="Open Sans"/>
                <a:sym typeface="Open Sans"/>
              </a:rPr>
              <a:t>1</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15686" y="3323877"/>
            <a:ext cx="7121337" cy="5644962"/>
          </a:xfrm>
          <a:custGeom>
            <a:avLst/>
            <a:gdLst/>
            <a:ahLst/>
            <a:cxnLst/>
            <a:rect r="r" b="b" t="t" l="l"/>
            <a:pathLst>
              <a:path h="5644962" w="7121337">
                <a:moveTo>
                  <a:pt x="0" y="0"/>
                </a:moveTo>
                <a:lnTo>
                  <a:pt x="7121337" y="0"/>
                </a:lnTo>
                <a:lnTo>
                  <a:pt x="7121337" y="5644962"/>
                </a:lnTo>
                <a:lnTo>
                  <a:pt x="0" y="5644962"/>
                </a:lnTo>
                <a:lnTo>
                  <a:pt x="0" y="0"/>
                </a:lnTo>
                <a:close/>
              </a:path>
            </a:pathLst>
          </a:custGeom>
          <a:blipFill>
            <a:blip r:embed="rId2"/>
            <a:stretch>
              <a:fillRect l="0" t="0" r="0" b="0"/>
            </a:stretch>
          </a:blipFill>
        </p:spPr>
      </p:sp>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10</a:t>
            </a:r>
          </a:p>
        </p:txBody>
      </p:sp>
      <p:sp>
        <p:nvSpPr>
          <p:cNvPr name="TextBox 4" id="4"/>
          <p:cNvSpPr txBox="true"/>
          <p:nvPr/>
        </p:nvSpPr>
        <p:spPr>
          <a:xfrm rot="0">
            <a:off x="930751" y="246610"/>
            <a:ext cx="7691206" cy="1354630"/>
          </a:xfrm>
          <a:prstGeom prst="rect">
            <a:avLst/>
          </a:prstGeom>
        </p:spPr>
        <p:txBody>
          <a:bodyPr anchor="t" rtlCol="false" tIns="0" lIns="0" bIns="0" rIns="0">
            <a:spAutoFit/>
          </a:bodyPr>
          <a:lstStyle/>
          <a:p>
            <a:pPr algn="ctr">
              <a:lnSpc>
                <a:spcPts val="10697"/>
              </a:lnSpc>
              <a:spcBef>
                <a:spcPct val="0"/>
              </a:spcBef>
            </a:pPr>
            <a:r>
              <a:rPr lang="en-US" b="true" sz="7641" spc="-626">
                <a:solidFill>
                  <a:srgbClr val="000000"/>
                </a:solidFill>
                <a:latin typeface="Poppins Bold"/>
                <a:ea typeface="Poppins Bold"/>
                <a:cs typeface="Poppins Bold"/>
                <a:sym typeface="Poppins Bold"/>
              </a:rPr>
              <a:t>DISTRIBUSI  USIA</a:t>
            </a:r>
          </a:p>
        </p:txBody>
      </p:sp>
      <p:sp>
        <p:nvSpPr>
          <p:cNvPr name="TextBox 5" id="5"/>
          <p:cNvSpPr txBox="true"/>
          <p:nvPr/>
        </p:nvSpPr>
        <p:spPr>
          <a:xfrm rot="0">
            <a:off x="9045569" y="1876920"/>
            <a:ext cx="5343319" cy="830265"/>
          </a:xfrm>
          <a:prstGeom prst="rect">
            <a:avLst/>
          </a:prstGeom>
        </p:spPr>
        <p:txBody>
          <a:bodyPr anchor="t" rtlCol="false" tIns="0" lIns="0" bIns="0" rIns="0">
            <a:spAutoFit/>
          </a:bodyPr>
          <a:lstStyle/>
          <a:p>
            <a:pPr algn="ctr">
              <a:lnSpc>
                <a:spcPts val="6777"/>
              </a:lnSpc>
              <a:spcBef>
                <a:spcPct val="0"/>
              </a:spcBef>
            </a:pPr>
            <a:r>
              <a:rPr lang="en-US" sz="4841" spc="-396">
                <a:solidFill>
                  <a:srgbClr val="000000"/>
                </a:solidFill>
                <a:latin typeface="Public Sans"/>
                <a:ea typeface="Public Sans"/>
                <a:cs typeface="Public Sans"/>
                <a:sym typeface="Public Sans"/>
              </a:rPr>
              <a:t>Analisis Distribusi Usia</a:t>
            </a:r>
          </a:p>
        </p:txBody>
      </p:sp>
      <p:sp>
        <p:nvSpPr>
          <p:cNvPr name="TextBox 6" id="6"/>
          <p:cNvSpPr txBox="true"/>
          <p:nvPr/>
        </p:nvSpPr>
        <p:spPr>
          <a:xfrm rot="0">
            <a:off x="9045569" y="4608781"/>
            <a:ext cx="8125691" cy="3515994"/>
          </a:xfrm>
          <a:prstGeom prst="rect">
            <a:avLst/>
          </a:prstGeom>
        </p:spPr>
        <p:txBody>
          <a:bodyPr anchor="t" rtlCol="false" tIns="0" lIns="0" bIns="0" rIns="0">
            <a:spAutoFit/>
          </a:bodyPr>
          <a:lstStyle/>
          <a:p>
            <a:pPr algn="just">
              <a:lnSpc>
                <a:spcPts val="3080"/>
              </a:lnSpc>
              <a:spcBef>
                <a:spcPct val="0"/>
              </a:spcBef>
            </a:pPr>
          </a:p>
          <a:p>
            <a:pPr algn="just">
              <a:lnSpc>
                <a:spcPts val="3080"/>
              </a:lnSpc>
              <a:spcBef>
                <a:spcPct val="0"/>
              </a:spcBef>
            </a:pPr>
            <a:r>
              <a:rPr lang="en-US" sz="2200" spc="-180">
                <a:solidFill>
                  <a:srgbClr val="000000"/>
                </a:solidFill>
                <a:latin typeface="Public Sans"/>
                <a:ea typeface="Public Sans"/>
                <a:cs typeface="Public Sans"/>
                <a:sym typeface="Public Sans"/>
              </a:rPr>
              <a:t>Wawasan Utama:</a:t>
            </a:r>
          </a:p>
          <a:p>
            <a:pPr algn="just" marL="474984" indent="-237492" lvl="1">
              <a:lnSpc>
                <a:spcPts val="3080"/>
              </a:lnSpc>
              <a:buFont typeface="Arial"/>
              <a:buChar char="•"/>
            </a:pPr>
            <a:r>
              <a:rPr lang="en-US" sz="2200" spc="-180">
                <a:solidFill>
                  <a:srgbClr val="000000"/>
                </a:solidFill>
                <a:latin typeface="Public Sans"/>
                <a:ea typeface="Public Sans"/>
                <a:cs typeface="Public Sans"/>
                <a:sym typeface="Public Sans"/>
              </a:rPr>
              <a:t>Puncak Keterlibatan: Pemberi ulasan yang paling aktif berusia 30–45 tahun.</a:t>
            </a:r>
          </a:p>
          <a:p>
            <a:pPr algn="just" marL="474984" indent="-237492" lvl="1">
              <a:lnSpc>
                <a:spcPts val="3080"/>
              </a:lnSpc>
              <a:buFont typeface="Arial"/>
              <a:buChar char="•"/>
            </a:pPr>
            <a:r>
              <a:rPr lang="en-US" sz="2200" spc="-180">
                <a:solidFill>
                  <a:srgbClr val="000000"/>
                </a:solidFill>
                <a:latin typeface="Public Sans"/>
                <a:ea typeface="Public Sans"/>
                <a:cs typeface="Public Sans"/>
                <a:sym typeface="Public Sans"/>
              </a:rPr>
              <a:t>Tren Penurunan: Lebih sedikit ulasan yang berasal dari mereka yang berusia 50 tahun ke atas, dengan jumlah minimal dari kelompok usia 80 tahun ke atas.</a:t>
            </a:r>
          </a:p>
          <a:p>
            <a:pPr algn="just" marL="474984" indent="-237492" lvl="1">
              <a:lnSpc>
                <a:spcPts val="3080"/>
              </a:lnSpc>
              <a:buFont typeface="Arial"/>
              <a:buChar char="•"/>
            </a:pPr>
            <a:r>
              <a:rPr lang="en-US" sz="2200" spc="-180">
                <a:solidFill>
                  <a:srgbClr val="000000"/>
                </a:solidFill>
                <a:latin typeface="Public Sans"/>
                <a:ea typeface="Public Sans"/>
                <a:cs typeface="Public Sans"/>
                <a:sym typeface="Public Sans"/>
              </a:rPr>
              <a:t>Peluang Pemasaran: Menjangkau pembeli dari kalangan yang lebih muda dan lebih tua dapat meningkatkan partisipasi.</a:t>
            </a:r>
          </a:p>
        </p:txBody>
      </p:sp>
      <p:sp>
        <p:nvSpPr>
          <p:cNvPr name="TextBox 7" id="7"/>
          <p:cNvSpPr txBox="true"/>
          <p:nvPr/>
        </p:nvSpPr>
        <p:spPr>
          <a:xfrm rot="0">
            <a:off x="9045569" y="2924505"/>
            <a:ext cx="8802584" cy="1953894"/>
          </a:xfrm>
          <a:prstGeom prst="rect">
            <a:avLst/>
          </a:prstGeom>
        </p:spPr>
        <p:txBody>
          <a:bodyPr anchor="t" rtlCol="false" tIns="0" lIns="0" bIns="0" rIns="0">
            <a:spAutoFit/>
          </a:bodyPr>
          <a:lstStyle/>
          <a:p>
            <a:pPr algn="just">
              <a:lnSpc>
                <a:spcPts val="3080"/>
              </a:lnSpc>
              <a:spcBef>
                <a:spcPct val="0"/>
              </a:spcBef>
            </a:pPr>
            <a:r>
              <a:rPr lang="en-US" sz="2200" spc="-180">
                <a:solidFill>
                  <a:srgbClr val="000000"/>
                </a:solidFill>
                <a:latin typeface="Public Sans"/>
                <a:ea typeface="Public Sans"/>
                <a:cs typeface="Public Sans"/>
                <a:sym typeface="Public Sans"/>
              </a:rPr>
              <a:t>Rentang usia pemberi ulasan adalah 18 hingga 99 tahun, dengan rata-rata usia 43 tahun dan median 41 tahun. Sebagian besar ulasan berasal dari kelompok usia 30–45 tahun, sementara keterlibatan menurun setelah usia 50 tahun, terutama di kalangan usia 80 tahun ke atas. Distribusi data ini condong ke kanan (right-skewed), yang menunjukkan lebih sedikit pemberi ulasan di usia tua.</a:t>
            </a:r>
          </a:p>
        </p:txBody>
      </p:sp>
      <p:grpSp>
        <p:nvGrpSpPr>
          <p:cNvPr name="Group 8" id="8"/>
          <p:cNvGrpSpPr/>
          <p:nvPr/>
        </p:nvGrpSpPr>
        <p:grpSpPr>
          <a:xfrm rot="0">
            <a:off x="13840101" y="889403"/>
            <a:ext cx="11083565" cy="514350"/>
            <a:chOff x="0" y="0"/>
            <a:chExt cx="3710315" cy="172183"/>
          </a:xfrm>
        </p:grpSpPr>
        <p:sp>
          <p:nvSpPr>
            <p:cNvPr name="Freeform 9" id="9"/>
            <p:cNvSpPr/>
            <p:nvPr/>
          </p:nvSpPr>
          <p:spPr>
            <a:xfrm flipH="false" flipV="false" rot="0">
              <a:off x="0" y="0"/>
              <a:ext cx="3710315" cy="172183"/>
            </a:xfrm>
            <a:custGeom>
              <a:avLst/>
              <a:gdLst/>
              <a:ahLst/>
              <a:cxnLst/>
              <a:rect r="r" b="b" t="t" l="l"/>
              <a:pathLst>
                <a:path h="172183" w="3710315">
                  <a:moveTo>
                    <a:pt x="34925" y="0"/>
                  </a:moveTo>
                  <a:lnTo>
                    <a:pt x="3675389" y="0"/>
                  </a:lnTo>
                  <a:cubicBezTo>
                    <a:pt x="3684652" y="0"/>
                    <a:pt x="3693535" y="3680"/>
                    <a:pt x="3700085" y="10229"/>
                  </a:cubicBezTo>
                  <a:cubicBezTo>
                    <a:pt x="3706635" y="16779"/>
                    <a:pt x="3710315" y="25662"/>
                    <a:pt x="3710315" y="34925"/>
                  </a:cubicBezTo>
                  <a:lnTo>
                    <a:pt x="3710315" y="137258"/>
                  </a:lnTo>
                  <a:cubicBezTo>
                    <a:pt x="3710315" y="156546"/>
                    <a:pt x="3694678" y="172183"/>
                    <a:pt x="3675389" y="172183"/>
                  </a:cubicBezTo>
                  <a:lnTo>
                    <a:pt x="34925" y="172183"/>
                  </a:lnTo>
                  <a:cubicBezTo>
                    <a:pt x="15637" y="172183"/>
                    <a:pt x="0" y="156546"/>
                    <a:pt x="0" y="137258"/>
                  </a:cubicBezTo>
                  <a:lnTo>
                    <a:pt x="0" y="34925"/>
                  </a:lnTo>
                  <a:cubicBezTo>
                    <a:pt x="0" y="15637"/>
                    <a:pt x="15637" y="0"/>
                    <a:pt x="34925" y="0"/>
                  </a:cubicBezTo>
                  <a:close/>
                </a:path>
              </a:pathLst>
            </a:custGeom>
            <a:solidFill>
              <a:srgbClr val="AAD7D4"/>
            </a:solidFill>
          </p:spPr>
        </p:sp>
        <p:sp>
          <p:nvSpPr>
            <p:cNvPr name="TextBox 10" id="10"/>
            <p:cNvSpPr txBox="true"/>
            <p:nvPr/>
          </p:nvSpPr>
          <p:spPr>
            <a:xfrm>
              <a:off x="0" y="85725"/>
              <a:ext cx="3710315" cy="86458"/>
            </a:xfrm>
            <a:prstGeom prst="rect">
              <a:avLst/>
            </a:prstGeom>
          </p:spPr>
          <p:txBody>
            <a:bodyPr anchor="ctr" rtlCol="false" tIns="50800" lIns="50800" bIns="50800" rIns="50800"/>
            <a:lstStyle/>
            <a:p>
              <a:pPr algn="ctr">
                <a:lnSpc>
                  <a:spcPts val="1925"/>
                </a:lnSpc>
              </a:pPr>
            </a:p>
          </p:txBody>
        </p:sp>
      </p:grpSp>
      <p:grpSp>
        <p:nvGrpSpPr>
          <p:cNvPr name="Group 11" id="11"/>
          <p:cNvGrpSpPr/>
          <p:nvPr/>
        </p:nvGrpSpPr>
        <p:grpSpPr>
          <a:xfrm rot="0">
            <a:off x="-711070" y="9060575"/>
            <a:ext cx="8402276" cy="671262"/>
            <a:chOff x="0" y="0"/>
            <a:chExt cx="11203035" cy="895016"/>
          </a:xfrm>
        </p:grpSpPr>
        <p:grpSp>
          <p:nvGrpSpPr>
            <p:cNvPr name="Group 12" id="12"/>
            <p:cNvGrpSpPr/>
            <p:nvPr/>
          </p:nvGrpSpPr>
          <p:grpSpPr>
            <a:xfrm rot="0">
              <a:off x="0" y="0"/>
              <a:ext cx="10282507" cy="895016"/>
              <a:chOff x="0" y="0"/>
              <a:chExt cx="3956290" cy="344366"/>
            </a:xfrm>
          </p:grpSpPr>
          <p:sp>
            <p:nvSpPr>
              <p:cNvPr name="Freeform 13" id="13"/>
              <p:cNvSpPr/>
              <p:nvPr/>
            </p:nvSpPr>
            <p:spPr>
              <a:xfrm flipH="false" flipV="false" rot="0">
                <a:off x="0" y="0"/>
                <a:ext cx="3956290" cy="344366"/>
              </a:xfrm>
              <a:custGeom>
                <a:avLst/>
                <a:gdLst/>
                <a:ahLst/>
                <a:cxnLst/>
                <a:rect r="r" b="b" t="t" l="l"/>
                <a:pathLst>
                  <a:path h="344366" w="3956290">
                    <a:moveTo>
                      <a:pt x="32754" y="0"/>
                    </a:moveTo>
                    <a:lnTo>
                      <a:pt x="3923536" y="0"/>
                    </a:lnTo>
                    <a:cubicBezTo>
                      <a:pt x="3932223" y="0"/>
                      <a:pt x="3940554" y="3451"/>
                      <a:pt x="3946697" y="9593"/>
                    </a:cubicBezTo>
                    <a:cubicBezTo>
                      <a:pt x="3952839" y="15736"/>
                      <a:pt x="3956290" y="24067"/>
                      <a:pt x="3956290" y="32754"/>
                    </a:cubicBezTo>
                    <a:lnTo>
                      <a:pt x="3956290" y="311612"/>
                    </a:lnTo>
                    <a:cubicBezTo>
                      <a:pt x="3956290" y="320299"/>
                      <a:pt x="3952839" y="328630"/>
                      <a:pt x="3946697" y="334772"/>
                    </a:cubicBezTo>
                    <a:cubicBezTo>
                      <a:pt x="3940554" y="340915"/>
                      <a:pt x="3932223" y="344366"/>
                      <a:pt x="3923536" y="344366"/>
                    </a:cubicBezTo>
                    <a:lnTo>
                      <a:pt x="32754" y="344366"/>
                    </a:lnTo>
                    <a:cubicBezTo>
                      <a:pt x="24067" y="344366"/>
                      <a:pt x="15736" y="340915"/>
                      <a:pt x="9593" y="334772"/>
                    </a:cubicBezTo>
                    <a:cubicBezTo>
                      <a:pt x="3451" y="328630"/>
                      <a:pt x="0" y="320299"/>
                      <a:pt x="0" y="311612"/>
                    </a:cubicBezTo>
                    <a:lnTo>
                      <a:pt x="0" y="32754"/>
                    </a:lnTo>
                    <a:cubicBezTo>
                      <a:pt x="0" y="24067"/>
                      <a:pt x="3451" y="15736"/>
                      <a:pt x="9593" y="9593"/>
                    </a:cubicBezTo>
                    <a:cubicBezTo>
                      <a:pt x="15736" y="3451"/>
                      <a:pt x="24067" y="0"/>
                      <a:pt x="32754" y="0"/>
                    </a:cubicBezTo>
                    <a:close/>
                  </a:path>
                </a:pathLst>
              </a:custGeom>
              <a:solidFill>
                <a:srgbClr val="AAD7D4"/>
              </a:solidFill>
            </p:spPr>
          </p:sp>
          <p:sp>
            <p:nvSpPr>
              <p:cNvPr name="TextBox 14" id="14"/>
              <p:cNvSpPr txBox="true"/>
              <p:nvPr/>
            </p:nvSpPr>
            <p:spPr>
              <a:xfrm>
                <a:off x="0" y="85725"/>
                <a:ext cx="3956290" cy="258641"/>
              </a:xfrm>
              <a:prstGeom prst="rect">
                <a:avLst/>
              </a:prstGeom>
            </p:spPr>
            <p:txBody>
              <a:bodyPr anchor="ctr" rtlCol="false" tIns="50800" lIns="50800" bIns="50800" rIns="50800"/>
              <a:lstStyle/>
              <a:p>
                <a:pPr algn="ctr">
                  <a:lnSpc>
                    <a:spcPts val="1925"/>
                  </a:lnSpc>
                </a:pPr>
              </a:p>
            </p:txBody>
          </p:sp>
        </p:grpSp>
        <p:grpSp>
          <p:nvGrpSpPr>
            <p:cNvPr name="Group 15" id="15"/>
            <p:cNvGrpSpPr/>
            <p:nvPr/>
          </p:nvGrpSpPr>
          <p:grpSpPr>
            <a:xfrm rot="0">
              <a:off x="10377760" y="0"/>
              <a:ext cx="825275" cy="825275"/>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AD7D4"/>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60"/>
                  </a:lnSpc>
                </a:pPr>
              </a:p>
            </p:txBody>
          </p:sp>
        </p:grpSp>
      </p:grpSp>
    </p:spTree>
  </p:cSld>
  <p:clrMapOvr>
    <a:masterClrMapping/>
  </p:clrMapOvr>
  <p:transition spd="fast">
    <p:fade/>
  </p:transition>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988666" y="2619366"/>
            <a:ext cx="7727617" cy="5118861"/>
          </a:xfrm>
          <a:custGeom>
            <a:avLst/>
            <a:gdLst/>
            <a:ahLst/>
            <a:cxnLst/>
            <a:rect r="r" b="b" t="t" l="l"/>
            <a:pathLst>
              <a:path h="5118861" w="7727617">
                <a:moveTo>
                  <a:pt x="0" y="0"/>
                </a:moveTo>
                <a:lnTo>
                  <a:pt x="7727618" y="0"/>
                </a:lnTo>
                <a:lnTo>
                  <a:pt x="7727618" y="5118862"/>
                </a:lnTo>
                <a:lnTo>
                  <a:pt x="0" y="5118862"/>
                </a:lnTo>
                <a:lnTo>
                  <a:pt x="0" y="0"/>
                </a:lnTo>
                <a:close/>
              </a:path>
            </a:pathLst>
          </a:custGeom>
          <a:blipFill>
            <a:blip r:embed="rId2"/>
            <a:stretch>
              <a:fillRect l="0" t="0" r="0" b="0"/>
            </a:stretch>
          </a:blipFill>
        </p:spPr>
      </p:sp>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11</a:t>
            </a:r>
          </a:p>
        </p:txBody>
      </p:sp>
      <p:sp>
        <p:nvSpPr>
          <p:cNvPr name="TextBox 4" id="4"/>
          <p:cNvSpPr txBox="true"/>
          <p:nvPr/>
        </p:nvSpPr>
        <p:spPr>
          <a:xfrm rot="0">
            <a:off x="704679" y="1514631"/>
            <a:ext cx="5897171" cy="830265"/>
          </a:xfrm>
          <a:prstGeom prst="rect">
            <a:avLst/>
          </a:prstGeom>
        </p:spPr>
        <p:txBody>
          <a:bodyPr anchor="t" rtlCol="false" tIns="0" lIns="0" bIns="0" rIns="0">
            <a:spAutoFit/>
          </a:bodyPr>
          <a:lstStyle/>
          <a:p>
            <a:pPr algn="ctr">
              <a:lnSpc>
                <a:spcPts val="6777"/>
              </a:lnSpc>
              <a:spcBef>
                <a:spcPct val="0"/>
              </a:spcBef>
            </a:pPr>
            <a:r>
              <a:rPr lang="en-US" sz="4841" spc="-396">
                <a:solidFill>
                  <a:srgbClr val="000000"/>
                </a:solidFill>
                <a:latin typeface="Public Sans"/>
                <a:ea typeface="Public Sans"/>
                <a:cs typeface="Public Sans"/>
                <a:sym typeface="Public Sans"/>
              </a:rPr>
              <a:t>Analisis Distribusi Rating</a:t>
            </a:r>
          </a:p>
        </p:txBody>
      </p:sp>
      <p:sp>
        <p:nvSpPr>
          <p:cNvPr name="TextBox 5" id="5"/>
          <p:cNvSpPr txBox="true"/>
          <p:nvPr/>
        </p:nvSpPr>
        <p:spPr>
          <a:xfrm rot="0">
            <a:off x="762530" y="4844299"/>
            <a:ext cx="8125691" cy="3515994"/>
          </a:xfrm>
          <a:prstGeom prst="rect">
            <a:avLst/>
          </a:prstGeom>
        </p:spPr>
        <p:txBody>
          <a:bodyPr anchor="t" rtlCol="false" tIns="0" lIns="0" bIns="0" rIns="0">
            <a:spAutoFit/>
          </a:bodyPr>
          <a:lstStyle/>
          <a:p>
            <a:pPr algn="just" marL="474984" indent="-237492" lvl="1">
              <a:lnSpc>
                <a:spcPts val="3080"/>
              </a:lnSpc>
              <a:buFont typeface="Arial"/>
              <a:buChar char="•"/>
            </a:pPr>
            <a:r>
              <a:rPr lang="en-US" sz="2200" spc="-180">
                <a:solidFill>
                  <a:srgbClr val="000000"/>
                </a:solidFill>
                <a:latin typeface="Public Sans"/>
                <a:ea typeface="Public Sans"/>
                <a:cs typeface="Public Sans"/>
                <a:sym typeface="Public Sans"/>
              </a:rPr>
              <a:t>Bi</a:t>
            </a:r>
            <a:r>
              <a:rPr lang="en-US" sz="2200" spc="-180">
                <a:solidFill>
                  <a:srgbClr val="000000"/>
                </a:solidFill>
                <a:latin typeface="Public Sans"/>
                <a:ea typeface="Public Sans"/>
                <a:cs typeface="Public Sans"/>
                <a:sym typeface="Public Sans"/>
              </a:rPr>
              <a:t>as </a:t>
            </a:r>
            <a:r>
              <a:rPr lang="en-US" sz="2200" spc="-180">
                <a:solidFill>
                  <a:srgbClr val="000000"/>
                </a:solidFill>
                <a:latin typeface="Public Sans"/>
                <a:ea typeface="Public Sans"/>
                <a:cs typeface="Public Sans"/>
                <a:sym typeface="Public Sans"/>
              </a:rPr>
              <a:t>Posi</a:t>
            </a:r>
            <a:r>
              <a:rPr lang="en-US" sz="2200" spc="-180">
                <a:solidFill>
                  <a:srgbClr val="000000"/>
                </a:solidFill>
                <a:latin typeface="Public Sans"/>
                <a:ea typeface="Public Sans"/>
                <a:cs typeface="Public Sans"/>
                <a:sym typeface="Public Sans"/>
              </a:rPr>
              <a:t>t</a:t>
            </a:r>
            <a:r>
              <a:rPr lang="en-US" sz="2200" spc="-180">
                <a:solidFill>
                  <a:srgbClr val="000000"/>
                </a:solidFill>
                <a:latin typeface="Public Sans"/>
                <a:ea typeface="Public Sans"/>
                <a:cs typeface="Public Sans"/>
                <a:sym typeface="Public Sans"/>
              </a:rPr>
              <a:t>if y</a:t>
            </a:r>
            <a:r>
              <a:rPr lang="en-US" sz="2200" spc="-180">
                <a:solidFill>
                  <a:srgbClr val="000000"/>
                </a:solidFill>
                <a:latin typeface="Public Sans"/>
                <a:ea typeface="Public Sans"/>
                <a:cs typeface="Public Sans"/>
                <a:sym typeface="Public Sans"/>
              </a:rPr>
              <a:t>an</a:t>
            </a:r>
            <a:r>
              <a:rPr lang="en-US" sz="2200" spc="-180">
                <a:solidFill>
                  <a:srgbClr val="000000"/>
                </a:solidFill>
                <a:latin typeface="Public Sans"/>
                <a:ea typeface="Public Sans"/>
                <a:cs typeface="Public Sans"/>
                <a:sym typeface="Public Sans"/>
              </a:rPr>
              <a:t>g</a:t>
            </a:r>
            <a:r>
              <a:rPr lang="en-US" sz="2200" spc="-180">
                <a:solidFill>
                  <a:srgbClr val="000000"/>
                </a:solidFill>
                <a:latin typeface="Public Sans"/>
                <a:ea typeface="Public Sans"/>
                <a:cs typeface="Public Sans"/>
                <a:sym typeface="Public Sans"/>
              </a:rPr>
              <a:t> K</a:t>
            </a:r>
            <a:r>
              <a:rPr lang="en-US" sz="2200" spc="-180">
                <a:solidFill>
                  <a:srgbClr val="000000"/>
                </a:solidFill>
                <a:latin typeface="Public Sans"/>
                <a:ea typeface="Public Sans"/>
                <a:cs typeface="Public Sans"/>
                <a:sym typeface="Public Sans"/>
              </a:rPr>
              <a:t>ua</a:t>
            </a:r>
            <a:r>
              <a:rPr lang="en-US" sz="2200" spc="-180">
                <a:solidFill>
                  <a:srgbClr val="000000"/>
                </a:solidFill>
                <a:latin typeface="Public Sans"/>
                <a:ea typeface="Public Sans"/>
                <a:cs typeface="Public Sans"/>
                <a:sym typeface="Public Sans"/>
              </a:rPr>
              <a:t>t</a:t>
            </a:r>
            <a:r>
              <a:rPr lang="en-US" sz="2200" spc="-180">
                <a:solidFill>
                  <a:srgbClr val="000000"/>
                </a:solidFill>
                <a:latin typeface="Public Sans"/>
                <a:ea typeface="Public Sans"/>
                <a:cs typeface="Public Sans"/>
                <a:sym typeface="Public Sans"/>
              </a:rPr>
              <a:t>: Kumpu</a:t>
            </a:r>
            <a:r>
              <a:rPr lang="en-US" sz="2200" spc="-180">
                <a:solidFill>
                  <a:srgbClr val="000000"/>
                </a:solidFill>
                <a:latin typeface="Public Sans"/>
                <a:ea typeface="Public Sans"/>
                <a:cs typeface="Public Sans"/>
                <a:sym typeface="Public Sans"/>
              </a:rPr>
              <a:t>l</a:t>
            </a:r>
            <a:r>
              <a:rPr lang="en-US" sz="2200" spc="-180">
                <a:solidFill>
                  <a:srgbClr val="000000"/>
                </a:solidFill>
                <a:latin typeface="Public Sans"/>
                <a:ea typeface="Public Sans"/>
                <a:cs typeface="Public Sans"/>
                <a:sym typeface="Public Sans"/>
              </a:rPr>
              <a:t>an d</a:t>
            </a:r>
            <a:r>
              <a:rPr lang="en-US" sz="2200" spc="-180">
                <a:solidFill>
                  <a:srgbClr val="000000"/>
                </a:solidFill>
                <a:latin typeface="Public Sans"/>
                <a:ea typeface="Public Sans"/>
                <a:cs typeface="Public Sans"/>
                <a:sym typeface="Public Sans"/>
              </a:rPr>
              <a:t>ata</a:t>
            </a:r>
            <a:r>
              <a:rPr lang="en-US" sz="2200" spc="-180">
                <a:solidFill>
                  <a:srgbClr val="000000"/>
                </a:solidFill>
                <a:latin typeface="Public Sans"/>
                <a:ea typeface="Public Sans"/>
                <a:cs typeface="Public Sans"/>
                <a:sym typeface="Public Sans"/>
              </a:rPr>
              <a:t> i</a:t>
            </a:r>
            <a:r>
              <a:rPr lang="en-US" sz="2200" spc="-180">
                <a:solidFill>
                  <a:srgbClr val="000000"/>
                </a:solidFill>
                <a:latin typeface="Public Sans"/>
                <a:ea typeface="Public Sans"/>
                <a:cs typeface="Public Sans"/>
                <a:sym typeface="Public Sans"/>
              </a:rPr>
              <a:t>ni san</a:t>
            </a:r>
            <a:r>
              <a:rPr lang="en-US" sz="2200" spc="-180">
                <a:solidFill>
                  <a:srgbClr val="000000"/>
                </a:solidFill>
                <a:latin typeface="Public Sans"/>
                <a:ea typeface="Public Sans"/>
                <a:cs typeface="Public Sans"/>
                <a:sym typeface="Public Sans"/>
              </a:rPr>
              <a:t>g</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t condo</a:t>
            </a:r>
            <a:r>
              <a:rPr lang="en-US" sz="2200" spc="-180">
                <a:solidFill>
                  <a:srgbClr val="000000"/>
                </a:solidFill>
                <a:latin typeface="Public Sans"/>
                <a:ea typeface="Public Sans"/>
                <a:cs typeface="Public Sans"/>
                <a:sym typeface="Public Sans"/>
              </a:rPr>
              <a:t>ng </a:t>
            </a:r>
            <a:r>
              <a:rPr lang="en-US" sz="2200" spc="-180">
                <a:solidFill>
                  <a:srgbClr val="000000"/>
                </a:solidFill>
                <a:latin typeface="Public Sans"/>
                <a:ea typeface="Public Sans"/>
                <a:cs typeface="Public Sans"/>
                <a:sym typeface="Public Sans"/>
              </a:rPr>
              <a:t>ke arah r</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t</a:t>
            </a:r>
            <a:r>
              <a:rPr lang="en-US" sz="2200" spc="-180">
                <a:solidFill>
                  <a:srgbClr val="000000"/>
                </a:solidFill>
                <a:latin typeface="Public Sans"/>
                <a:ea typeface="Public Sans"/>
                <a:cs typeface="Public Sans"/>
                <a:sym typeface="Public Sans"/>
              </a:rPr>
              <a:t>ing </a:t>
            </a:r>
            <a:r>
              <a:rPr lang="en-US" sz="2200" spc="-180">
                <a:solidFill>
                  <a:srgbClr val="000000"/>
                </a:solidFill>
                <a:latin typeface="Public Sans"/>
                <a:ea typeface="Public Sans"/>
                <a:cs typeface="Public Sans"/>
                <a:sym typeface="Public Sans"/>
              </a:rPr>
              <a:t>posi</a:t>
            </a:r>
            <a:r>
              <a:rPr lang="en-US" sz="2200" spc="-180">
                <a:solidFill>
                  <a:srgbClr val="000000"/>
                </a:solidFill>
                <a:latin typeface="Public Sans"/>
                <a:ea typeface="Public Sans"/>
                <a:cs typeface="Public Sans"/>
                <a:sym typeface="Public Sans"/>
              </a:rPr>
              <a:t>tif </a:t>
            </a:r>
            <a:r>
              <a:rPr lang="en-US" sz="2200" spc="-180">
                <a:solidFill>
                  <a:srgbClr val="000000"/>
                </a:solidFill>
                <a:latin typeface="Public Sans"/>
                <a:ea typeface="Public Sans"/>
                <a:cs typeface="Public Sans"/>
                <a:sym typeface="Public Sans"/>
              </a:rPr>
              <a:t>(</a:t>
            </a:r>
            <a:r>
              <a:rPr lang="en-US" sz="2200" spc="-180">
                <a:solidFill>
                  <a:srgbClr val="000000"/>
                </a:solidFill>
                <a:latin typeface="Public Sans"/>
                <a:ea typeface="Public Sans"/>
                <a:cs typeface="Public Sans"/>
                <a:sym typeface="Public Sans"/>
              </a:rPr>
              <a:t>bi</a:t>
            </a:r>
            <a:r>
              <a:rPr lang="en-US" sz="2200" spc="-180">
                <a:solidFill>
                  <a:srgbClr val="000000"/>
                </a:solidFill>
                <a:latin typeface="Public Sans"/>
                <a:ea typeface="Public Sans"/>
                <a:cs typeface="Public Sans"/>
                <a:sym typeface="Public Sans"/>
              </a:rPr>
              <a:t>nt</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ng</a:t>
            </a:r>
            <a:r>
              <a:rPr lang="en-US" sz="2200" spc="-180">
                <a:solidFill>
                  <a:srgbClr val="000000"/>
                </a:solidFill>
                <a:latin typeface="Public Sans"/>
                <a:ea typeface="Public Sans"/>
                <a:cs typeface="Public Sans"/>
                <a:sym typeface="Public Sans"/>
              </a:rPr>
              <a:t> 4</a:t>
            </a:r>
            <a:r>
              <a:rPr lang="en-US" sz="2200" spc="-180">
                <a:solidFill>
                  <a:srgbClr val="000000"/>
                </a:solidFill>
                <a:latin typeface="Public Sans"/>
                <a:ea typeface="Public Sans"/>
                <a:cs typeface="Public Sans"/>
                <a:sym typeface="Public Sans"/>
              </a:rPr>
              <a:t> &amp; </a:t>
            </a:r>
            <a:r>
              <a:rPr lang="en-US" sz="2200" spc="-180">
                <a:solidFill>
                  <a:srgbClr val="000000"/>
                </a:solidFill>
                <a:latin typeface="Public Sans"/>
                <a:ea typeface="Public Sans"/>
                <a:cs typeface="Public Sans"/>
                <a:sym typeface="Public Sans"/>
              </a:rPr>
              <a:t>5</a:t>
            </a:r>
            <a:r>
              <a:rPr lang="en-US" sz="2200" spc="-180">
                <a:solidFill>
                  <a:srgbClr val="000000"/>
                </a:solidFill>
                <a:latin typeface="Public Sans"/>
                <a:ea typeface="Public Sans"/>
                <a:cs typeface="Public Sans"/>
                <a:sym typeface="Public Sans"/>
              </a:rPr>
              <a:t>).</a:t>
            </a:r>
          </a:p>
          <a:p>
            <a:pPr algn="just" marL="474984" indent="-237492" lvl="1">
              <a:lnSpc>
                <a:spcPts val="3080"/>
              </a:lnSpc>
              <a:buFont typeface="Arial"/>
              <a:buChar char="•"/>
            </a:pPr>
            <a:r>
              <a:rPr lang="en-US" sz="2200" spc="-180">
                <a:solidFill>
                  <a:srgbClr val="000000"/>
                </a:solidFill>
                <a:latin typeface="Public Sans"/>
                <a:ea typeface="Public Sans"/>
                <a:cs typeface="Public Sans"/>
                <a:sym typeface="Public Sans"/>
              </a:rPr>
              <a:t>Rating</a:t>
            </a:r>
            <a:r>
              <a:rPr lang="en-US" sz="2200" spc="-180">
                <a:solidFill>
                  <a:srgbClr val="000000"/>
                </a:solidFill>
                <a:latin typeface="Public Sans"/>
                <a:ea typeface="Public Sans"/>
                <a:cs typeface="Public Sans"/>
                <a:sym typeface="Public Sans"/>
              </a:rPr>
              <a:t> </a:t>
            </a:r>
            <a:r>
              <a:rPr lang="en-US" sz="2200" spc="-180">
                <a:solidFill>
                  <a:srgbClr val="000000"/>
                </a:solidFill>
                <a:latin typeface="Public Sans"/>
                <a:ea typeface="Public Sans"/>
                <a:cs typeface="Public Sans"/>
                <a:sym typeface="Public Sans"/>
              </a:rPr>
              <a:t>Nega</a:t>
            </a:r>
            <a:r>
              <a:rPr lang="en-US" sz="2200" spc="-180">
                <a:solidFill>
                  <a:srgbClr val="000000"/>
                </a:solidFill>
                <a:latin typeface="Public Sans"/>
                <a:ea typeface="Public Sans"/>
                <a:cs typeface="Public Sans"/>
                <a:sym typeface="Public Sans"/>
              </a:rPr>
              <a:t>t</a:t>
            </a:r>
            <a:r>
              <a:rPr lang="en-US" sz="2200" spc="-180">
                <a:solidFill>
                  <a:srgbClr val="000000"/>
                </a:solidFill>
                <a:latin typeface="Public Sans"/>
                <a:ea typeface="Public Sans"/>
                <a:cs typeface="Public Sans"/>
                <a:sym typeface="Public Sans"/>
              </a:rPr>
              <a:t>if y</a:t>
            </a:r>
            <a:r>
              <a:rPr lang="en-US" sz="2200" spc="-180">
                <a:solidFill>
                  <a:srgbClr val="000000"/>
                </a:solidFill>
                <a:latin typeface="Public Sans"/>
                <a:ea typeface="Public Sans"/>
                <a:cs typeface="Public Sans"/>
                <a:sym typeface="Public Sans"/>
              </a:rPr>
              <a:t>an</a:t>
            </a:r>
            <a:r>
              <a:rPr lang="en-US" sz="2200" spc="-180">
                <a:solidFill>
                  <a:srgbClr val="000000"/>
                </a:solidFill>
                <a:latin typeface="Public Sans"/>
                <a:ea typeface="Public Sans"/>
                <a:cs typeface="Public Sans"/>
                <a:sym typeface="Public Sans"/>
              </a:rPr>
              <a:t>g</a:t>
            </a:r>
            <a:r>
              <a:rPr lang="en-US" sz="2200" spc="-180">
                <a:solidFill>
                  <a:srgbClr val="000000"/>
                </a:solidFill>
                <a:latin typeface="Public Sans"/>
                <a:ea typeface="Public Sans"/>
                <a:cs typeface="Public Sans"/>
                <a:sym typeface="Public Sans"/>
              </a:rPr>
              <a:t> </a:t>
            </a:r>
            <a:r>
              <a:rPr lang="en-US" sz="2200" spc="-180">
                <a:solidFill>
                  <a:srgbClr val="000000"/>
                </a:solidFill>
                <a:latin typeface="Public Sans"/>
                <a:ea typeface="Public Sans"/>
                <a:cs typeface="Public Sans"/>
                <a:sym typeface="Public Sans"/>
              </a:rPr>
              <a:t>R</a:t>
            </a:r>
            <a:r>
              <a:rPr lang="en-US" sz="2200" spc="-180">
                <a:solidFill>
                  <a:srgbClr val="000000"/>
                </a:solidFill>
                <a:latin typeface="Public Sans"/>
                <a:ea typeface="Public Sans"/>
                <a:cs typeface="Public Sans"/>
                <a:sym typeface="Public Sans"/>
              </a:rPr>
              <a:t>en</a:t>
            </a:r>
            <a:r>
              <a:rPr lang="en-US" sz="2200" spc="-180">
                <a:solidFill>
                  <a:srgbClr val="000000"/>
                </a:solidFill>
                <a:latin typeface="Public Sans"/>
                <a:ea typeface="Public Sans"/>
                <a:cs typeface="Public Sans"/>
                <a:sym typeface="Public Sans"/>
              </a:rPr>
              <a:t>d</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h</a:t>
            </a:r>
            <a:r>
              <a:rPr lang="en-US" sz="2200" spc="-180">
                <a:solidFill>
                  <a:srgbClr val="000000"/>
                </a:solidFill>
                <a:latin typeface="Public Sans"/>
                <a:ea typeface="Public Sans"/>
                <a:cs typeface="Public Sans"/>
                <a:sym typeface="Public Sans"/>
              </a:rPr>
              <a:t>: </a:t>
            </a:r>
            <a:r>
              <a:rPr lang="en-US" sz="2200" spc="-180">
                <a:solidFill>
                  <a:srgbClr val="000000"/>
                </a:solidFill>
                <a:latin typeface="Public Sans"/>
                <a:ea typeface="Public Sans"/>
                <a:cs typeface="Public Sans"/>
                <a:sym typeface="Public Sans"/>
              </a:rPr>
              <a:t>Sangat</a:t>
            </a:r>
            <a:r>
              <a:rPr lang="en-US" sz="2200" spc="-180">
                <a:solidFill>
                  <a:srgbClr val="000000"/>
                </a:solidFill>
                <a:latin typeface="Public Sans"/>
                <a:ea typeface="Public Sans"/>
                <a:cs typeface="Public Sans"/>
                <a:sym typeface="Public Sans"/>
              </a:rPr>
              <a:t> sedikit </a:t>
            </a:r>
            <a:r>
              <a:rPr lang="en-US" sz="2200" spc="-180">
                <a:solidFill>
                  <a:srgbClr val="000000"/>
                </a:solidFill>
                <a:latin typeface="Public Sans"/>
                <a:ea typeface="Public Sans"/>
                <a:cs typeface="Public Sans"/>
                <a:sym typeface="Public Sans"/>
              </a:rPr>
              <a:t>pe</a:t>
            </a:r>
            <a:r>
              <a:rPr lang="en-US" sz="2200" spc="-180">
                <a:solidFill>
                  <a:srgbClr val="000000"/>
                </a:solidFill>
                <a:latin typeface="Public Sans"/>
                <a:ea typeface="Public Sans"/>
                <a:cs typeface="Public Sans"/>
                <a:sym typeface="Public Sans"/>
              </a:rPr>
              <a:t>la</a:t>
            </a:r>
            <a:r>
              <a:rPr lang="en-US" sz="2200" spc="-180">
                <a:solidFill>
                  <a:srgbClr val="000000"/>
                </a:solidFill>
                <a:latin typeface="Public Sans"/>
                <a:ea typeface="Public Sans"/>
                <a:cs typeface="Public Sans"/>
                <a:sym typeface="Public Sans"/>
              </a:rPr>
              <a:t>ngg</a:t>
            </a:r>
            <a:r>
              <a:rPr lang="en-US" sz="2200" spc="-180">
                <a:solidFill>
                  <a:srgbClr val="000000"/>
                </a:solidFill>
                <a:latin typeface="Public Sans"/>
                <a:ea typeface="Public Sans"/>
                <a:cs typeface="Public Sans"/>
                <a:sym typeface="Public Sans"/>
              </a:rPr>
              <a:t>an yang </a:t>
            </a:r>
            <a:r>
              <a:rPr lang="en-US" sz="2200" spc="-180">
                <a:solidFill>
                  <a:srgbClr val="000000"/>
                </a:solidFill>
                <a:latin typeface="Public Sans"/>
                <a:ea typeface="Public Sans"/>
                <a:cs typeface="Public Sans"/>
                <a:sym typeface="Public Sans"/>
              </a:rPr>
              <a:t>m</a:t>
            </a:r>
            <a:r>
              <a:rPr lang="en-US" sz="2200" spc="-180">
                <a:solidFill>
                  <a:srgbClr val="000000"/>
                </a:solidFill>
                <a:latin typeface="Public Sans"/>
                <a:ea typeface="Public Sans"/>
                <a:cs typeface="Public Sans"/>
                <a:sym typeface="Public Sans"/>
              </a:rPr>
              <a:t>em</a:t>
            </a:r>
            <a:r>
              <a:rPr lang="en-US" sz="2200" spc="-180">
                <a:solidFill>
                  <a:srgbClr val="000000"/>
                </a:solidFill>
                <a:latin typeface="Public Sans"/>
                <a:ea typeface="Public Sans"/>
                <a:cs typeface="Public Sans"/>
                <a:sym typeface="Public Sans"/>
              </a:rPr>
              <a:t>b</a:t>
            </a:r>
            <a:r>
              <a:rPr lang="en-US" sz="2200" spc="-180">
                <a:solidFill>
                  <a:srgbClr val="000000"/>
                </a:solidFill>
                <a:latin typeface="Public Sans"/>
                <a:ea typeface="Public Sans"/>
                <a:cs typeface="Public Sans"/>
                <a:sym typeface="Public Sans"/>
              </a:rPr>
              <a:t>er</a:t>
            </a:r>
            <a:r>
              <a:rPr lang="en-US" sz="2200" spc="-180">
                <a:solidFill>
                  <a:srgbClr val="000000"/>
                </a:solidFill>
                <a:latin typeface="Public Sans"/>
                <a:ea typeface="Public Sans"/>
                <a:cs typeface="Public Sans"/>
                <a:sym typeface="Public Sans"/>
              </a:rPr>
              <a:t>i</a:t>
            </a:r>
            <a:r>
              <a:rPr lang="en-US" sz="2200" spc="-180">
                <a:solidFill>
                  <a:srgbClr val="000000"/>
                </a:solidFill>
                <a:latin typeface="Public Sans"/>
                <a:ea typeface="Public Sans"/>
                <a:cs typeface="Public Sans"/>
                <a:sym typeface="Public Sans"/>
              </a:rPr>
              <a:t>kan bi</a:t>
            </a:r>
            <a:r>
              <a:rPr lang="en-US" sz="2200" spc="-180">
                <a:solidFill>
                  <a:srgbClr val="000000"/>
                </a:solidFill>
                <a:latin typeface="Public Sans"/>
                <a:ea typeface="Public Sans"/>
                <a:cs typeface="Public Sans"/>
                <a:sym typeface="Public Sans"/>
              </a:rPr>
              <a:t>n</a:t>
            </a:r>
            <a:r>
              <a:rPr lang="en-US" sz="2200" spc="-180">
                <a:solidFill>
                  <a:srgbClr val="000000"/>
                </a:solidFill>
                <a:latin typeface="Public Sans"/>
                <a:ea typeface="Public Sans"/>
                <a:cs typeface="Public Sans"/>
                <a:sym typeface="Public Sans"/>
              </a:rPr>
              <a:t>tan</a:t>
            </a:r>
            <a:r>
              <a:rPr lang="en-US" sz="2200" spc="-180">
                <a:solidFill>
                  <a:srgbClr val="000000"/>
                </a:solidFill>
                <a:latin typeface="Public Sans"/>
                <a:ea typeface="Public Sans"/>
                <a:cs typeface="Public Sans"/>
                <a:sym typeface="Public Sans"/>
              </a:rPr>
              <a:t>g</a:t>
            </a:r>
            <a:r>
              <a:rPr lang="en-US" sz="2200" spc="-180">
                <a:solidFill>
                  <a:srgbClr val="000000"/>
                </a:solidFill>
                <a:latin typeface="Public Sans"/>
                <a:ea typeface="Public Sans"/>
                <a:cs typeface="Public Sans"/>
                <a:sym typeface="Public Sans"/>
              </a:rPr>
              <a:t> </a:t>
            </a:r>
            <a:r>
              <a:rPr lang="en-US" sz="2200" spc="-180">
                <a:solidFill>
                  <a:srgbClr val="000000"/>
                </a:solidFill>
                <a:latin typeface="Public Sans"/>
                <a:ea typeface="Public Sans"/>
                <a:cs typeface="Public Sans"/>
                <a:sym typeface="Public Sans"/>
              </a:rPr>
              <a:t>1</a:t>
            </a:r>
            <a:r>
              <a:rPr lang="en-US" sz="2200" spc="-180">
                <a:solidFill>
                  <a:srgbClr val="000000"/>
                </a:solidFill>
                <a:latin typeface="Public Sans"/>
                <a:ea typeface="Public Sans"/>
                <a:cs typeface="Public Sans"/>
                <a:sym typeface="Public Sans"/>
              </a:rPr>
              <a:t> ata</a:t>
            </a:r>
            <a:r>
              <a:rPr lang="en-US" sz="2200" spc="-180">
                <a:solidFill>
                  <a:srgbClr val="000000"/>
                </a:solidFill>
                <a:latin typeface="Public Sans"/>
                <a:ea typeface="Public Sans"/>
                <a:cs typeface="Public Sans"/>
                <a:sym typeface="Public Sans"/>
              </a:rPr>
              <a:t>u 2</a:t>
            </a:r>
            <a:r>
              <a:rPr lang="en-US" sz="2200" spc="-180">
                <a:solidFill>
                  <a:srgbClr val="000000"/>
                </a:solidFill>
                <a:latin typeface="Public Sans"/>
                <a:ea typeface="Public Sans"/>
                <a:cs typeface="Public Sans"/>
                <a:sym typeface="Public Sans"/>
              </a:rPr>
              <a:t>, </a:t>
            </a:r>
            <a:r>
              <a:rPr lang="en-US" sz="2200" spc="-180">
                <a:solidFill>
                  <a:srgbClr val="000000"/>
                </a:solidFill>
                <a:latin typeface="Public Sans"/>
                <a:ea typeface="Public Sans"/>
                <a:cs typeface="Public Sans"/>
                <a:sym typeface="Public Sans"/>
              </a:rPr>
              <a:t>y</a:t>
            </a:r>
            <a:r>
              <a:rPr lang="en-US" sz="2200" spc="-180">
                <a:solidFill>
                  <a:srgbClr val="000000"/>
                </a:solidFill>
                <a:latin typeface="Public Sans"/>
                <a:ea typeface="Public Sans"/>
                <a:cs typeface="Public Sans"/>
                <a:sym typeface="Public Sans"/>
              </a:rPr>
              <a:t>an</a:t>
            </a:r>
            <a:r>
              <a:rPr lang="en-US" sz="2200" spc="-180">
                <a:solidFill>
                  <a:srgbClr val="000000"/>
                </a:solidFill>
                <a:latin typeface="Public Sans"/>
                <a:ea typeface="Public Sans"/>
                <a:cs typeface="Public Sans"/>
                <a:sym typeface="Public Sans"/>
              </a:rPr>
              <a:t>g</a:t>
            </a:r>
            <a:r>
              <a:rPr lang="en-US" sz="2200" spc="-180">
                <a:solidFill>
                  <a:srgbClr val="000000"/>
                </a:solidFill>
                <a:latin typeface="Public Sans"/>
                <a:ea typeface="Public Sans"/>
                <a:cs typeface="Public Sans"/>
                <a:sym typeface="Public Sans"/>
              </a:rPr>
              <a:t> m</a:t>
            </a:r>
            <a:r>
              <a:rPr lang="en-US" sz="2200" spc="-180">
                <a:solidFill>
                  <a:srgbClr val="000000"/>
                </a:solidFill>
                <a:latin typeface="Public Sans"/>
                <a:ea typeface="Public Sans"/>
                <a:cs typeface="Public Sans"/>
                <a:sym typeface="Public Sans"/>
              </a:rPr>
              <a:t>e</a:t>
            </a:r>
            <a:r>
              <a:rPr lang="en-US" sz="2200" spc="-180">
                <a:solidFill>
                  <a:srgbClr val="000000"/>
                </a:solidFill>
                <a:latin typeface="Public Sans"/>
                <a:ea typeface="Public Sans"/>
                <a:cs typeface="Public Sans"/>
                <a:sym typeface="Public Sans"/>
              </a:rPr>
              <a:t>n</a:t>
            </a:r>
            <a:r>
              <a:rPr lang="en-US" sz="2200" spc="-180">
                <a:solidFill>
                  <a:srgbClr val="000000"/>
                </a:solidFill>
                <a:latin typeface="Public Sans"/>
                <a:ea typeface="Public Sans"/>
                <a:cs typeface="Public Sans"/>
                <a:sym typeface="Public Sans"/>
              </a:rPr>
              <a:t>g</a:t>
            </a:r>
            <a:r>
              <a:rPr lang="en-US" sz="2200" spc="-180">
                <a:solidFill>
                  <a:srgbClr val="000000"/>
                </a:solidFill>
                <a:latin typeface="Public Sans"/>
                <a:ea typeface="Public Sans"/>
                <a:cs typeface="Public Sans"/>
                <a:sym typeface="Public Sans"/>
              </a:rPr>
              <a:t>i</a:t>
            </a:r>
            <a:r>
              <a:rPr lang="en-US" sz="2200" spc="-180">
                <a:solidFill>
                  <a:srgbClr val="000000"/>
                </a:solidFill>
                <a:latin typeface="Public Sans"/>
                <a:ea typeface="Public Sans"/>
                <a:cs typeface="Public Sans"/>
                <a:sym typeface="Public Sans"/>
              </a:rPr>
              <a:t>n</a:t>
            </a:r>
            <a:r>
              <a:rPr lang="en-US" sz="2200" spc="-180">
                <a:solidFill>
                  <a:srgbClr val="000000"/>
                </a:solidFill>
                <a:latin typeface="Public Sans"/>
                <a:ea typeface="Public Sans"/>
                <a:cs typeface="Public Sans"/>
                <a:sym typeface="Public Sans"/>
              </a:rPr>
              <a:t>d</a:t>
            </a:r>
            <a:r>
              <a:rPr lang="en-US" sz="2200" spc="-180">
                <a:solidFill>
                  <a:srgbClr val="000000"/>
                </a:solidFill>
                <a:latin typeface="Public Sans"/>
                <a:ea typeface="Public Sans"/>
                <a:cs typeface="Public Sans"/>
                <a:sym typeface="Public Sans"/>
              </a:rPr>
              <a:t>ik</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s</a:t>
            </a:r>
            <a:r>
              <a:rPr lang="en-US" sz="2200" spc="-180">
                <a:solidFill>
                  <a:srgbClr val="000000"/>
                </a:solidFill>
                <a:latin typeface="Public Sans"/>
                <a:ea typeface="Public Sans"/>
                <a:cs typeface="Public Sans"/>
                <a:sym typeface="Public Sans"/>
              </a:rPr>
              <a:t>i</a:t>
            </a:r>
            <a:r>
              <a:rPr lang="en-US" sz="2200" spc="-180">
                <a:solidFill>
                  <a:srgbClr val="000000"/>
                </a:solidFill>
                <a:latin typeface="Public Sans"/>
                <a:ea typeface="Public Sans"/>
                <a:cs typeface="Public Sans"/>
                <a:sym typeface="Public Sans"/>
              </a:rPr>
              <a:t>kan</a:t>
            </a:r>
            <a:r>
              <a:rPr lang="en-US" sz="2200" spc="-180">
                <a:solidFill>
                  <a:srgbClr val="000000"/>
                </a:solidFill>
                <a:latin typeface="Public Sans"/>
                <a:ea typeface="Public Sans"/>
                <a:cs typeface="Public Sans"/>
                <a:sym typeface="Public Sans"/>
              </a:rPr>
              <a:t> kepu</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san </a:t>
            </a:r>
            <a:r>
              <a:rPr lang="en-US" sz="2200" spc="-180">
                <a:solidFill>
                  <a:srgbClr val="000000"/>
                </a:solidFill>
                <a:latin typeface="Public Sans"/>
                <a:ea typeface="Public Sans"/>
                <a:cs typeface="Public Sans"/>
                <a:sym typeface="Public Sans"/>
              </a:rPr>
              <a:t>s</a:t>
            </a:r>
            <a:r>
              <a:rPr lang="en-US" sz="2200" spc="-180">
                <a:solidFill>
                  <a:srgbClr val="000000"/>
                </a:solidFill>
                <a:latin typeface="Public Sans"/>
                <a:ea typeface="Public Sans"/>
                <a:cs typeface="Public Sans"/>
                <a:sym typeface="Public Sans"/>
              </a:rPr>
              <a:t>e</a:t>
            </a:r>
            <a:r>
              <a:rPr lang="en-US" sz="2200" spc="-180">
                <a:solidFill>
                  <a:srgbClr val="000000"/>
                </a:solidFill>
                <a:latin typeface="Public Sans"/>
                <a:ea typeface="Public Sans"/>
                <a:cs typeface="Public Sans"/>
                <a:sym typeface="Public Sans"/>
              </a:rPr>
              <a:t>c</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r</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 umum</a:t>
            </a:r>
            <a:r>
              <a:rPr lang="en-US" sz="2200" spc="-180">
                <a:solidFill>
                  <a:srgbClr val="000000"/>
                </a:solidFill>
                <a:latin typeface="Public Sans"/>
                <a:ea typeface="Public Sans"/>
                <a:cs typeface="Public Sans"/>
                <a:sym typeface="Public Sans"/>
              </a:rPr>
              <a:t>.</a:t>
            </a:r>
          </a:p>
          <a:p>
            <a:pPr algn="just" marL="474984" indent="-237492" lvl="1">
              <a:lnSpc>
                <a:spcPts val="3080"/>
              </a:lnSpc>
              <a:buFont typeface="Arial"/>
              <a:buChar char="•"/>
            </a:pPr>
            <a:r>
              <a:rPr lang="en-US" sz="2200" spc="-180">
                <a:solidFill>
                  <a:srgbClr val="000000"/>
                </a:solidFill>
                <a:latin typeface="Public Sans"/>
                <a:ea typeface="Public Sans"/>
                <a:cs typeface="Public Sans"/>
                <a:sym typeface="Public Sans"/>
              </a:rPr>
              <a:t>P</a:t>
            </a:r>
            <a:r>
              <a:rPr lang="en-US" sz="2200" spc="-180">
                <a:solidFill>
                  <a:srgbClr val="000000"/>
                </a:solidFill>
                <a:latin typeface="Public Sans"/>
                <a:ea typeface="Public Sans"/>
                <a:cs typeface="Public Sans"/>
                <a:sym typeface="Public Sans"/>
              </a:rPr>
              <a:t>ot</a:t>
            </a:r>
            <a:r>
              <a:rPr lang="en-US" sz="2200" spc="-180">
                <a:solidFill>
                  <a:srgbClr val="000000"/>
                </a:solidFill>
                <a:latin typeface="Public Sans"/>
                <a:ea typeface="Public Sans"/>
                <a:cs typeface="Public Sans"/>
                <a:sym typeface="Public Sans"/>
              </a:rPr>
              <a:t>e</a:t>
            </a:r>
            <a:r>
              <a:rPr lang="en-US" sz="2200" spc="-180">
                <a:solidFill>
                  <a:srgbClr val="000000"/>
                </a:solidFill>
                <a:latin typeface="Public Sans"/>
                <a:ea typeface="Public Sans"/>
                <a:cs typeface="Public Sans"/>
                <a:sym typeface="Public Sans"/>
              </a:rPr>
              <a:t>nsi Bias U</a:t>
            </a:r>
            <a:r>
              <a:rPr lang="en-US" sz="2200" spc="-180">
                <a:solidFill>
                  <a:srgbClr val="000000"/>
                </a:solidFill>
                <a:latin typeface="Public Sans"/>
                <a:ea typeface="Public Sans"/>
                <a:cs typeface="Public Sans"/>
                <a:sym typeface="Public Sans"/>
              </a:rPr>
              <a:t>l</a:t>
            </a:r>
            <a:r>
              <a:rPr lang="en-US" sz="2200" spc="-180">
                <a:solidFill>
                  <a:srgbClr val="000000"/>
                </a:solidFill>
                <a:latin typeface="Public Sans"/>
                <a:ea typeface="Public Sans"/>
                <a:cs typeface="Public Sans"/>
                <a:sym typeface="Public Sans"/>
              </a:rPr>
              <a:t>as</a:t>
            </a:r>
            <a:r>
              <a:rPr lang="en-US" sz="2200" spc="-180">
                <a:solidFill>
                  <a:srgbClr val="000000"/>
                </a:solidFill>
                <a:latin typeface="Public Sans"/>
                <a:ea typeface="Public Sans"/>
                <a:cs typeface="Public Sans"/>
                <a:sym typeface="Public Sans"/>
              </a:rPr>
              <a:t>an</a:t>
            </a:r>
            <a:r>
              <a:rPr lang="en-US" sz="2200" spc="-180">
                <a:solidFill>
                  <a:srgbClr val="000000"/>
                </a:solidFill>
                <a:latin typeface="Public Sans"/>
                <a:ea typeface="Public Sans"/>
                <a:cs typeface="Public Sans"/>
                <a:sym typeface="Public Sans"/>
              </a:rPr>
              <a:t>:</a:t>
            </a:r>
            <a:r>
              <a:rPr lang="en-US" sz="2200" spc="-180">
                <a:solidFill>
                  <a:srgbClr val="000000"/>
                </a:solidFill>
                <a:latin typeface="Public Sans"/>
                <a:ea typeface="Public Sans"/>
                <a:cs typeface="Public Sans"/>
                <a:sym typeface="Public Sans"/>
              </a:rPr>
              <a:t> </a:t>
            </a:r>
            <a:r>
              <a:rPr lang="en-US" sz="2200" spc="-180">
                <a:solidFill>
                  <a:srgbClr val="000000"/>
                </a:solidFill>
                <a:latin typeface="Public Sans"/>
                <a:ea typeface="Public Sans"/>
                <a:cs typeface="Public Sans"/>
                <a:sym typeface="Public Sans"/>
              </a:rPr>
              <a:t>K</a:t>
            </a:r>
            <a:r>
              <a:rPr lang="en-US" sz="2200" spc="-180">
                <a:solidFill>
                  <a:srgbClr val="000000"/>
                </a:solidFill>
                <a:latin typeface="Public Sans"/>
                <a:ea typeface="Public Sans"/>
                <a:cs typeface="Public Sans"/>
                <a:sym typeface="Public Sans"/>
              </a:rPr>
              <a:t>e</a:t>
            </a:r>
            <a:r>
              <a:rPr lang="en-US" sz="2200" spc="-180">
                <a:solidFill>
                  <a:srgbClr val="000000"/>
                </a:solidFill>
                <a:latin typeface="Public Sans"/>
                <a:ea typeface="Public Sans"/>
                <a:cs typeface="Public Sans"/>
                <a:sym typeface="Public Sans"/>
              </a:rPr>
              <a:t>tid</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k</a:t>
            </a:r>
            <a:r>
              <a:rPr lang="en-US" sz="2200" spc="-180">
                <a:solidFill>
                  <a:srgbClr val="000000"/>
                </a:solidFill>
                <a:latin typeface="Public Sans"/>
                <a:ea typeface="Public Sans"/>
                <a:cs typeface="Public Sans"/>
                <a:sym typeface="Public Sans"/>
              </a:rPr>
              <a:t>s</a:t>
            </a:r>
            <a:r>
              <a:rPr lang="en-US" sz="2200" spc="-180">
                <a:solidFill>
                  <a:srgbClr val="000000"/>
                </a:solidFill>
                <a:latin typeface="Public Sans"/>
                <a:ea typeface="Public Sans"/>
                <a:cs typeface="Public Sans"/>
                <a:sym typeface="Public Sans"/>
              </a:rPr>
              <a:t>eimb</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ng</a:t>
            </a:r>
            <a:r>
              <a:rPr lang="en-US" sz="2200" spc="-180">
                <a:solidFill>
                  <a:srgbClr val="000000"/>
                </a:solidFill>
                <a:latin typeface="Public Sans"/>
                <a:ea typeface="Public Sans"/>
                <a:cs typeface="Public Sans"/>
                <a:sym typeface="Public Sans"/>
              </a:rPr>
              <a:t>an</a:t>
            </a:r>
            <a:r>
              <a:rPr lang="en-US" sz="2200" spc="-180">
                <a:solidFill>
                  <a:srgbClr val="000000"/>
                </a:solidFill>
                <a:latin typeface="Public Sans"/>
                <a:ea typeface="Public Sans"/>
                <a:cs typeface="Public Sans"/>
                <a:sym typeface="Public Sans"/>
              </a:rPr>
              <a:t> ini mungkin</a:t>
            </a:r>
            <a:r>
              <a:rPr lang="en-US" sz="2200" spc="-180">
                <a:solidFill>
                  <a:srgbClr val="000000"/>
                </a:solidFill>
                <a:latin typeface="Public Sans"/>
                <a:ea typeface="Public Sans"/>
                <a:cs typeface="Public Sans"/>
                <a:sym typeface="Public Sans"/>
              </a:rPr>
              <a:t> </a:t>
            </a:r>
            <a:r>
              <a:rPr lang="en-US" sz="2200" spc="-180">
                <a:solidFill>
                  <a:srgbClr val="000000"/>
                </a:solidFill>
                <a:latin typeface="Public Sans"/>
                <a:ea typeface="Public Sans"/>
                <a:cs typeface="Public Sans"/>
                <a:sym typeface="Public Sans"/>
              </a:rPr>
              <a:t>m</a:t>
            </a:r>
            <a:r>
              <a:rPr lang="en-US" sz="2200" spc="-180">
                <a:solidFill>
                  <a:srgbClr val="000000"/>
                </a:solidFill>
                <a:latin typeface="Public Sans"/>
                <a:ea typeface="Public Sans"/>
                <a:cs typeface="Public Sans"/>
                <a:sym typeface="Public Sans"/>
              </a:rPr>
              <a:t>e</a:t>
            </a:r>
            <a:r>
              <a:rPr lang="en-US" sz="2200" spc="-180">
                <a:solidFill>
                  <a:srgbClr val="000000"/>
                </a:solidFill>
                <a:latin typeface="Public Sans"/>
                <a:ea typeface="Public Sans"/>
                <a:cs typeface="Public Sans"/>
                <a:sym typeface="Public Sans"/>
              </a:rPr>
              <a:t>nu</a:t>
            </a:r>
            <a:r>
              <a:rPr lang="en-US" sz="2200" spc="-180">
                <a:solidFill>
                  <a:srgbClr val="000000"/>
                </a:solidFill>
                <a:latin typeface="Public Sans"/>
                <a:ea typeface="Public Sans"/>
                <a:cs typeface="Public Sans"/>
                <a:sym typeface="Public Sans"/>
              </a:rPr>
              <a:t>nj</a:t>
            </a:r>
            <a:r>
              <a:rPr lang="en-US" sz="2200" spc="-180">
                <a:solidFill>
                  <a:srgbClr val="000000"/>
                </a:solidFill>
                <a:latin typeface="Public Sans"/>
                <a:ea typeface="Public Sans"/>
                <a:cs typeface="Public Sans"/>
                <a:sym typeface="Public Sans"/>
              </a:rPr>
              <a:t>ukk</a:t>
            </a:r>
            <a:r>
              <a:rPr lang="en-US" sz="2200" spc="-180">
                <a:solidFill>
                  <a:srgbClr val="000000"/>
                </a:solidFill>
                <a:latin typeface="Public Sans"/>
                <a:ea typeface="Public Sans"/>
                <a:cs typeface="Public Sans"/>
                <a:sym typeface="Public Sans"/>
              </a:rPr>
              <a:t>an</a:t>
            </a:r>
            <a:r>
              <a:rPr lang="en-US" sz="2200" spc="-180">
                <a:solidFill>
                  <a:srgbClr val="000000"/>
                </a:solidFill>
                <a:latin typeface="Public Sans"/>
                <a:ea typeface="Public Sans"/>
                <a:cs typeface="Public Sans"/>
                <a:sym typeface="Public Sans"/>
              </a:rPr>
              <a:t> b</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hwa</a:t>
            </a:r>
            <a:r>
              <a:rPr lang="en-US" sz="2200" spc="-180">
                <a:solidFill>
                  <a:srgbClr val="000000"/>
                </a:solidFill>
                <a:latin typeface="Public Sans"/>
                <a:ea typeface="Public Sans"/>
                <a:cs typeface="Public Sans"/>
                <a:sym typeface="Public Sans"/>
              </a:rPr>
              <a:t> pel</a:t>
            </a:r>
            <a:r>
              <a:rPr lang="en-US" sz="2200" spc="-180">
                <a:solidFill>
                  <a:srgbClr val="000000"/>
                </a:solidFill>
                <a:latin typeface="Public Sans"/>
                <a:ea typeface="Public Sans"/>
                <a:cs typeface="Public Sans"/>
                <a:sym typeface="Public Sans"/>
              </a:rPr>
              <a:t>anggan</a:t>
            </a:r>
            <a:r>
              <a:rPr lang="en-US" sz="2200" spc="-180">
                <a:solidFill>
                  <a:srgbClr val="000000"/>
                </a:solidFill>
                <a:latin typeface="Public Sans"/>
                <a:ea typeface="Public Sans"/>
                <a:cs typeface="Public Sans"/>
                <a:sym typeface="Public Sans"/>
              </a:rPr>
              <a:t> </a:t>
            </a:r>
            <a:r>
              <a:rPr lang="en-US" sz="2200" spc="-180">
                <a:solidFill>
                  <a:srgbClr val="000000"/>
                </a:solidFill>
                <a:latin typeface="Public Sans"/>
                <a:ea typeface="Public Sans"/>
                <a:cs typeface="Public Sans"/>
                <a:sym typeface="Public Sans"/>
              </a:rPr>
              <a:t>cen</a:t>
            </a:r>
            <a:r>
              <a:rPr lang="en-US" sz="2200" spc="-180">
                <a:solidFill>
                  <a:srgbClr val="000000"/>
                </a:solidFill>
                <a:latin typeface="Public Sans"/>
                <a:ea typeface="Public Sans"/>
                <a:cs typeface="Public Sans"/>
                <a:sym typeface="Public Sans"/>
              </a:rPr>
              <a:t>d</a:t>
            </a:r>
            <a:r>
              <a:rPr lang="en-US" sz="2200" spc="-180">
                <a:solidFill>
                  <a:srgbClr val="000000"/>
                </a:solidFill>
                <a:latin typeface="Public Sans"/>
                <a:ea typeface="Public Sans"/>
                <a:cs typeface="Public Sans"/>
                <a:sym typeface="Public Sans"/>
              </a:rPr>
              <a:t>e</a:t>
            </a:r>
            <a:r>
              <a:rPr lang="en-US" sz="2200" spc="-180">
                <a:solidFill>
                  <a:srgbClr val="000000"/>
                </a:solidFill>
                <a:latin typeface="Public Sans"/>
                <a:ea typeface="Public Sans"/>
                <a:cs typeface="Public Sans"/>
                <a:sym typeface="Public Sans"/>
              </a:rPr>
              <a:t>r</a:t>
            </a:r>
            <a:r>
              <a:rPr lang="en-US" sz="2200" spc="-180">
                <a:solidFill>
                  <a:srgbClr val="000000"/>
                </a:solidFill>
                <a:latin typeface="Public Sans"/>
                <a:ea typeface="Public Sans"/>
                <a:cs typeface="Public Sans"/>
                <a:sym typeface="Public Sans"/>
              </a:rPr>
              <a:t>ung men</a:t>
            </a:r>
            <a:r>
              <a:rPr lang="en-US" sz="2200" spc="-180">
                <a:solidFill>
                  <a:srgbClr val="000000"/>
                </a:solidFill>
                <a:latin typeface="Public Sans"/>
                <a:ea typeface="Public Sans"/>
                <a:cs typeface="Public Sans"/>
                <a:sym typeface="Public Sans"/>
              </a:rPr>
              <a:t>i</a:t>
            </a:r>
            <a:r>
              <a:rPr lang="en-US" sz="2200" spc="-180">
                <a:solidFill>
                  <a:srgbClr val="000000"/>
                </a:solidFill>
                <a:latin typeface="Public Sans"/>
                <a:ea typeface="Public Sans"/>
                <a:cs typeface="Public Sans"/>
                <a:sym typeface="Public Sans"/>
              </a:rPr>
              <a:t>nggal</a:t>
            </a:r>
            <a:r>
              <a:rPr lang="en-US" sz="2200" spc="-180">
                <a:solidFill>
                  <a:srgbClr val="000000"/>
                </a:solidFill>
                <a:latin typeface="Public Sans"/>
                <a:ea typeface="Public Sans"/>
                <a:cs typeface="Public Sans"/>
                <a:sym typeface="Public Sans"/>
              </a:rPr>
              <a:t>ka</a:t>
            </a:r>
            <a:r>
              <a:rPr lang="en-US" sz="2200" spc="-180">
                <a:solidFill>
                  <a:srgbClr val="000000"/>
                </a:solidFill>
                <a:latin typeface="Public Sans"/>
                <a:ea typeface="Public Sans"/>
                <a:cs typeface="Public Sans"/>
                <a:sym typeface="Public Sans"/>
              </a:rPr>
              <a:t>n u</a:t>
            </a:r>
            <a:r>
              <a:rPr lang="en-US" sz="2200" spc="-180">
                <a:solidFill>
                  <a:srgbClr val="000000"/>
                </a:solidFill>
                <a:latin typeface="Public Sans"/>
                <a:ea typeface="Public Sans"/>
                <a:cs typeface="Public Sans"/>
                <a:sym typeface="Public Sans"/>
              </a:rPr>
              <a:t>la</a:t>
            </a:r>
            <a:r>
              <a:rPr lang="en-US" sz="2200" spc="-180">
                <a:solidFill>
                  <a:srgbClr val="000000"/>
                </a:solidFill>
                <a:latin typeface="Public Sans"/>
                <a:ea typeface="Public Sans"/>
                <a:cs typeface="Public Sans"/>
                <a:sym typeface="Public Sans"/>
              </a:rPr>
              <a:t>san untuk pe</a:t>
            </a:r>
            <a:r>
              <a:rPr lang="en-US" sz="2200" spc="-180">
                <a:solidFill>
                  <a:srgbClr val="000000"/>
                </a:solidFill>
                <a:latin typeface="Public Sans"/>
                <a:ea typeface="Public Sans"/>
                <a:cs typeface="Public Sans"/>
                <a:sym typeface="Public Sans"/>
              </a:rPr>
              <a:t>nga</a:t>
            </a:r>
            <a:r>
              <a:rPr lang="en-US" sz="2200" spc="-180">
                <a:solidFill>
                  <a:srgbClr val="000000"/>
                </a:solidFill>
                <a:latin typeface="Public Sans"/>
                <a:ea typeface="Public Sans"/>
                <a:cs typeface="Public Sans"/>
                <a:sym typeface="Public Sans"/>
              </a:rPr>
              <a:t>lama</a:t>
            </a:r>
            <a:r>
              <a:rPr lang="en-US" sz="2200" spc="-180">
                <a:solidFill>
                  <a:srgbClr val="000000"/>
                </a:solidFill>
                <a:latin typeface="Public Sans"/>
                <a:ea typeface="Public Sans"/>
                <a:cs typeface="Public Sans"/>
                <a:sym typeface="Public Sans"/>
              </a:rPr>
              <a:t>n yang </a:t>
            </a:r>
            <a:r>
              <a:rPr lang="en-US" sz="2200" spc="-180">
                <a:solidFill>
                  <a:srgbClr val="000000"/>
                </a:solidFill>
                <a:latin typeface="Public Sans"/>
                <a:ea typeface="Public Sans"/>
                <a:cs typeface="Public Sans"/>
                <a:sym typeface="Public Sans"/>
              </a:rPr>
              <a:t>sangat</a:t>
            </a:r>
            <a:r>
              <a:rPr lang="en-US" sz="2200" spc="-180">
                <a:solidFill>
                  <a:srgbClr val="000000"/>
                </a:solidFill>
                <a:latin typeface="Public Sans"/>
                <a:ea typeface="Public Sans"/>
                <a:cs typeface="Public Sans"/>
                <a:sym typeface="Public Sans"/>
              </a:rPr>
              <a:t> m</a:t>
            </a:r>
            <a:r>
              <a:rPr lang="en-US" sz="2200" spc="-180">
                <a:solidFill>
                  <a:srgbClr val="000000"/>
                </a:solidFill>
                <a:latin typeface="Public Sans"/>
                <a:ea typeface="Public Sans"/>
                <a:cs typeface="Public Sans"/>
                <a:sym typeface="Public Sans"/>
              </a:rPr>
              <a:t>em</a:t>
            </a:r>
            <a:r>
              <a:rPr lang="en-US" sz="2200" spc="-180">
                <a:solidFill>
                  <a:srgbClr val="000000"/>
                </a:solidFill>
                <a:latin typeface="Public Sans"/>
                <a:ea typeface="Public Sans"/>
                <a:cs typeface="Public Sans"/>
                <a:sym typeface="Public Sans"/>
              </a:rPr>
              <a:t>ua</a:t>
            </a:r>
            <a:r>
              <a:rPr lang="en-US" sz="2200" spc="-180">
                <a:solidFill>
                  <a:srgbClr val="000000"/>
                </a:solidFill>
                <a:latin typeface="Public Sans"/>
                <a:ea typeface="Public Sans"/>
                <a:cs typeface="Public Sans"/>
                <a:sym typeface="Public Sans"/>
              </a:rPr>
              <a:t>sk</a:t>
            </a:r>
            <a:r>
              <a:rPr lang="en-US" sz="2200" spc="-180">
                <a:solidFill>
                  <a:srgbClr val="000000"/>
                </a:solidFill>
                <a:latin typeface="Public Sans"/>
                <a:ea typeface="Public Sans"/>
                <a:cs typeface="Public Sans"/>
                <a:sym typeface="Public Sans"/>
              </a:rPr>
              <a:t>an</a:t>
            </a:r>
            <a:r>
              <a:rPr lang="en-US" sz="2200" spc="-180">
                <a:solidFill>
                  <a:srgbClr val="000000"/>
                </a:solidFill>
                <a:latin typeface="Public Sans"/>
                <a:ea typeface="Public Sans"/>
                <a:cs typeface="Public Sans"/>
                <a:sym typeface="Public Sans"/>
              </a:rPr>
              <a:t>,</a:t>
            </a:r>
            <a:r>
              <a:rPr lang="en-US" sz="2200" spc="-180">
                <a:solidFill>
                  <a:srgbClr val="000000"/>
                </a:solidFill>
                <a:latin typeface="Public Sans"/>
                <a:ea typeface="Public Sans"/>
                <a:cs typeface="Public Sans"/>
                <a:sym typeface="Public Sans"/>
              </a:rPr>
              <a:t> b</a:t>
            </a:r>
            <a:r>
              <a:rPr lang="en-US" sz="2200" spc="-180">
                <a:solidFill>
                  <a:srgbClr val="000000"/>
                </a:solidFill>
                <a:latin typeface="Public Sans"/>
                <a:ea typeface="Public Sans"/>
                <a:cs typeface="Public Sans"/>
                <a:sym typeface="Public Sans"/>
              </a:rPr>
              <a:t>ukan</a:t>
            </a:r>
            <a:r>
              <a:rPr lang="en-US" sz="2200" spc="-180">
                <a:solidFill>
                  <a:srgbClr val="000000"/>
                </a:solidFill>
                <a:latin typeface="Public Sans"/>
                <a:ea typeface="Public Sans"/>
                <a:cs typeface="Public Sans"/>
                <a:sym typeface="Public Sans"/>
              </a:rPr>
              <a:t> </a:t>
            </a:r>
            <a:r>
              <a:rPr lang="en-US" sz="2200" spc="-180">
                <a:solidFill>
                  <a:srgbClr val="000000"/>
                </a:solidFill>
                <a:latin typeface="Public Sans"/>
                <a:ea typeface="Public Sans"/>
                <a:cs typeface="Public Sans"/>
                <a:sym typeface="Public Sans"/>
              </a:rPr>
              <a:t>un</a:t>
            </a:r>
            <a:r>
              <a:rPr lang="en-US" sz="2200" spc="-180">
                <a:solidFill>
                  <a:srgbClr val="000000"/>
                </a:solidFill>
                <a:latin typeface="Public Sans"/>
                <a:ea typeface="Public Sans"/>
                <a:cs typeface="Public Sans"/>
                <a:sym typeface="Public Sans"/>
              </a:rPr>
              <a:t>tu</a:t>
            </a:r>
            <a:r>
              <a:rPr lang="en-US" sz="2200" spc="-180">
                <a:solidFill>
                  <a:srgbClr val="000000"/>
                </a:solidFill>
                <a:latin typeface="Public Sans"/>
                <a:ea typeface="Public Sans"/>
                <a:cs typeface="Public Sans"/>
                <a:sym typeface="Public Sans"/>
              </a:rPr>
              <a:t>k</a:t>
            </a:r>
            <a:r>
              <a:rPr lang="en-US" sz="2200" spc="-180">
                <a:solidFill>
                  <a:srgbClr val="000000"/>
                </a:solidFill>
                <a:latin typeface="Public Sans"/>
                <a:ea typeface="Public Sans"/>
                <a:cs typeface="Public Sans"/>
                <a:sym typeface="Public Sans"/>
              </a:rPr>
              <a:t> </a:t>
            </a:r>
            <a:r>
              <a:rPr lang="en-US" sz="2200" spc="-180">
                <a:solidFill>
                  <a:srgbClr val="000000"/>
                </a:solidFill>
                <a:latin typeface="Public Sans"/>
                <a:ea typeface="Public Sans"/>
                <a:cs typeface="Public Sans"/>
                <a:sym typeface="Public Sans"/>
              </a:rPr>
              <a:t>peng</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l</a:t>
            </a:r>
            <a:r>
              <a:rPr lang="en-US" sz="2200" spc="-180">
                <a:solidFill>
                  <a:srgbClr val="000000"/>
                </a:solidFill>
                <a:latin typeface="Public Sans"/>
                <a:ea typeface="Public Sans"/>
                <a:cs typeface="Public Sans"/>
                <a:sym typeface="Public Sans"/>
              </a:rPr>
              <a:t>am</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n</a:t>
            </a:r>
            <a:r>
              <a:rPr lang="en-US" sz="2200" spc="-180">
                <a:solidFill>
                  <a:srgbClr val="000000"/>
                </a:solidFill>
                <a:latin typeface="Public Sans"/>
                <a:ea typeface="Public Sans"/>
                <a:cs typeface="Public Sans"/>
                <a:sym typeface="Public Sans"/>
              </a:rPr>
              <a:t> ya</a:t>
            </a:r>
            <a:r>
              <a:rPr lang="en-US" sz="2200" spc="-180">
                <a:solidFill>
                  <a:srgbClr val="000000"/>
                </a:solidFill>
                <a:latin typeface="Public Sans"/>
                <a:ea typeface="Public Sans"/>
                <a:cs typeface="Public Sans"/>
                <a:sym typeface="Public Sans"/>
              </a:rPr>
              <a:t>ng</a:t>
            </a:r>
            <a:r>
              <a:rPr lang="en-US" sz="2200" spc="-180">
                <a:solidFill>
                  <a:srgbClr val="000000"/>
                </a:solidFill>
                <a:latin typeface="Public Sans"/>
                <a:ea typeface="Public Sans"/>
                <a:cs typeface="Public Sans"/>
                <a:sym typeface="Public Sans"/>
              </a:rPr>
              <a:t> ne</a:t>
            </a:r>
            <a:r>
              <a:rPr lang="en-US" sz="2200" spc="-180">
                <a:solidFill>
                  <a:srgbClr val="000000"/>
                </a:solidFill>
                <a:latin typeface="Public Sans"/>
                <a:ea typeface="Public Sans"/>
                <a:cs typeface="Public Sans"/>
                <a:sym typeface="Public Sans"/>
              </a:rPr>
              <a:t>t</a:t>
            </a:r>
            <a:r>
              <a:rPr lang="en-US" sz="2200" spc="-180">
                <a:solidFill>
                  <a:srgbClr val="000000"/>
                </a:solidFill>
                <a:latin typeface="Public Sans"/>
                <a:ea typeface="Public Sans"/>
                <a:cs typeface="Public Sans"/>
                <a:sym typeface="Public Sans"/>
              </a:rPr>
              <a:t>r</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l</a:t>
            </a:r>
            <a:r>
              <a:rPr lang="en-US" sz="2200" spc="-180">
                <a:solidFill>
                  <a:srgbClr val="000000"/>
                </a:solidFill>
                <a:latin typeface="Public Sans"/>
                <a:ea typeface="Public Sans"/>
                <a:cs typeface="Public Sans"/>
                <a:sym typeface="Public Sans"/>
              </a:rPr>
              <a:t> at</a:t>
            </a:r>
            <a:r>
              <a:rPr lang="en-US" sz="2200" spc="-180">
                <a:solidFill>
                  <a:srgbClr val="000000"/>
                </a:solidFill>
                <a:latin typeface="Public Sans"/>
                <a:ea typeface="Public Sans"/>
                <a:cs typeface="Public Sans"/>
                <a:sym typeface="Public Sans"/>
              </a:rPr>
              <a:t>au neg</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t</a:t>
            </a:r>
            <a:r>
              <a:rPr lang="en-US" sz="2200" spc="-180">
                <a:solidFill>
                  <a:srgbClr val="000000"/>
                </a:solidFill>
                <a:latin typeface="Public Sans"/>
                <a:ea typeface="Public Sans"/>
                <a:cs typeface="Public Sans"/>
                <a:sym typeface="Public Sans"/>
              </a:rPr>
              <a:t>i</a:t>
            </a:r>
            <a:r>
              <a:rPr lang="en-US" sz="2200" spc="-180">
                <a:solidFill>
                  <a:srgbClr val="000000"/>
                </a:solidFill>
                <a:latin typeface="Public Sans"/>
                <a:ea typeface="Public Sans"/>
                <a:cs typeface="Public Sans"/>
                <a:sym typeface="Public Sans"/>
              </a:rPr>
              <a:t>f</a:t>
            </a:r>
            <a:r>
              <a:rPr lang="en-US" sz="2200" spc="-180">
                <a:solidFill>
                  <a:srgbClr val="000000"/>
                </a:solidFill>
                <a:latin typeface="Public Sans"/>
                <a:ea typeface="Public Sans"/>
                <a:cs typeface="Public Sans"/>
                <a:sym typeface="Public Sans"/>
              </a:rPr>
              <a:t>.</a:t>
            </a:r>
          </a:p>
        </p:txBody>
      </p:sp>
      <p:sp>
        <p:nvSpPr>
          <p:cNvPr name="TextBox 6" id="6"/>
          <p:cNvSpPr txBox="true"/>
          <p:nvPr/>
        </p:nvSpPr>
        <p:spPr>
          <a:xfrm rot="0">
            <a:off x="762530" y="2562216"/>
            <a:ext cx="8802584" cy="1563369"/>
          </a:xfrm>
          <a:prstGeom prst="rect">
            <a:avLst/>
          </a:prstGeom>
        </p:spPr>
        <p:txBody>
          <a:bodyPr anchor="t" rtlCol="false" tIns="0" lIns="0" bIns="0" rIns="0">
            <a:spAutoFit/>
          </a:bodyPr>
          <a:lstStyle/>
          <a:p>
            <a:pPr algn="just">
              <a:lnSpc>
                <a:spcPts val="3080"/>
              </a:lnSpc>
              <a:spcBef>
                <a:spcPct val="0"/>
              </a:spcBef>
            </a:pPr>
            <a:r>
              <a:rPr lang="en-US" sz="2200" spc="-180">
                <a:solidFill>
                  <a:srgbClr val="000000"/>
                </a:solidFill>
                <a:latin typeface="Public Sans"/>
                <a:ea typeface="Public Sans"/>
                <a:cs typeface="Public Sans"/>
                <a:sym typeface="Public Sans"/>
              </a:rPr>
              <a:t>Mayori</a:t>
            </a:r>
            <a:r>
              <a:rPr lang="en-US" sz="2200" spc="-180">
                <a:solidFill>
                  <a:srgbClr val="000000"/>
                </a:solidFill>
                <a:latin typeface="Public Sans"/>
                <a:ea typeface="Public Sans"/>
                <a:cs typeface="Public Sans"/>
                <a:sym typeface="Public Sans"/>
              </a:rPr>
              <a:t>tas ulasan memiliki rating tinggi, dengan rating bintang 5 (12.523) menjadi yang paling umum, diikuti oleh rating bintang 4 (4.908). Rating yang lebih rendah jumlahnya jauh lebih sedikit, dengan rating bintang 3 (2.823), bintang 2 (1.549), dan bintang 1 (821) hanya merupakan sebagian kecil dari keseluruhan dataset.</a:t>
            </a:r>
          </a:p>
        </p:txBody>
      </p:sp>
      <p:sp>
        <p:nvSpPr>
          <p:cNvPr name="TextBox 7" id="7"/>
          <p:cNvSpPr txBox="true"/>
          <p:nvPr/>
        </p:nvSpPr>
        <p:spPr>
          <a:xfrm rot="0">
            <a:off x="8419585" y="264776"/>
            <a:ext cx="9868415" cy="1354630"/>
          </a:xfrm>
          <a:prstGeom prst="rect">
            <a:avLst/>
          </a:prstGeom>
        </p:spPr>
        <p:txBody>
          <a:bodyPr anchor="t" rtlCol="false" tIns="0" lIns="0" bIns="0" rIns="0">
            <a:spAutoFit/>
          </a:bodyPr>
          <a:lstStyle/>
          <a:p>
            <a:pPr algn="ctr">
              <a:lnSpc>
                <a:spcPts val="10697"/>
              </a:lnSpc>
              <a:spcBef>
                <a:spcPct val="0"/>
              </a:spcBef>
            </a:pPr>
            <a:r>
              <a:rPr lang="en-US" b="true" sz="7641" spc="-626">
                <a:solidFill>
                  <a:srgbClr val="000000"/>
                </a:solidFill>
                <a:latin typeface="Poppins Bold"/>
                <a:ea typeface="Poppins Bold"/>
                <a:cs typeface="Poppins Bold"/>
                <a:sym typeface="Poppins Bold"/>
              </a:rPr>
              <a:t>DISTRIBUSI  RATING</a:t>
            </a:r>
          </a:p>
        </p:txBody>
      </p:sp>
      <p:sp>
        <p:nvSpPr>
          <p:cNvPr name="TextBox 8" id="8"/>
          <p:cNvSpPr txBox="true"/>
          <p:nvPr/>
        </p:nvSpPr>
        <p:spPr>
          <a:xfrm rot="0">
            <a:off x="1028700" y="4068436"/>
            <a:ext cx="1566333" cy="1172844"/>
          </a:xfrm>
          <a:prstGeom prst="rect">
            <a:avLst/>
          </a:prstGeom>
        </p:spPr>
        <p:txBody>
          <a:bodyPr anchor="t" rtlCol="false" tIns="0" lIns="0" bIns="0" rIns="0">
            <a:spAutoFit/>
          </a:bodyPr>
          <a:lstStyle/>
          <a:p>
            <a:pPr algn="ctr">
              <a:lnSpc>
                <a:spcPts val="3080"/>
              </a:lnSpc>
            </a:pPr>
          </a:p>
          <a:p>
            <a:pPr algn="ctr">
              <a:lnSpc>
                <a:spcPts val="3080"/>
              </a:lnSpc>
              <a:spcBef>
                <a:spcPct val="0"/>
              </a:spcBef>
            </a:pPr>
            <a:r>
              <a:rPr lang="en-US" sz="2200" spc="-180">
                <a:solidFill>
                  <a:srgbClr val="000000"/>
                </a:solidFill>
                <a:latin typeface="Public Sans"/>
                <a:ea typeface="Public Sans"/>
                <a:cs typeface="Public Sans"/>
                <a:sym typeface="Public Sans"/>
              </a:rPr>
              <a:t>I</a:t>
            </a:r>
            <a:r>
              <a:rPr lang="en-US" sz="2200" spc="-180">
                <a:solidFill>
                  <a:srgbClr val="000000"/>
                </a:solidFill>
                <a:latin typeface="Public Sans"/>
                <a:ea typeface="Public Sans"/>
                <a:cs typeface="Public Sans"/>
                <a:sym typeface="Public Sans"/>
              </a:rPr>
              <a:t>nsight Utama:</a:t>
            </a:r>
          </a:p>
          <a:p>
            <a:pPr algn="ctr">
              <a:lnSpc>
                <a:spcPts val="3080"/>
              </a:lnSpc>
              <a:spcBef>
                <a:spcPct val="0"/>
              </a:spcBef>
            </a:pPr>
          </a:p>
        </p:txBody>
      </p:sp>
      <p:grpSp>
        <p:nvGrpSpPr>
          <p:cNvPr name="Group 9" id="9"/>
          <p:cNvGrpSpPr/>
          <p:nvPr/>
        </p:nvGrpSpPr>
        <p:grpSpPr>
          <a:xfrm rot="-10800000">
            <a:off x="11490827" y="8928752"/>
            <a:ext cx="8402276" cy="671262"/>
            <a:chOff x="0" y="0"/>
            <a:chExt cx="11203035" cy="895016"/>
          </a:xfrm>
        </p:grpSpPr>
        <p:grpSp>
          <p:nvGrpSpPr>
            <p:cNvPr name="Group 10" id="10"/>
            <p:cNvGrpSpPr/>
            <p:nvPr/>
          </p:nvGrpSpPr>
          <p:grpSpPr>
            <a:xfrm rot="0">
              <a:off x="0" y="0"/>
              <a:ext cx="10282507" cy="895016"/>
              <a:chOff x="0" y="0"/>
              <a:chExt cx="3956290" cy="344366"/>
            </a:xfrm>
          </p:grpSpPr>
          <p:sp>
            <p:nvSpPr>
              <p:cNvPr name="Freeform 11" id="11"/>
              <p:cNvSpPr/>
              <p:nvPr/>
            </p:nvSpPr>
            <p:spPr>
              <a:xfrm flipH="false" flipV="false" rot="0">
                <a:off x="0" y="0"/>
                <a:ext cx="3956290" cy="344366"/>
              </a:xfrm>
              <a:custGeom>
                <a:avLst/>
                <a:gdLst/>
                <a:ahLst/>
                <a:cxnLst/>
                <a:rect r="r" b="b" t="t" l="l"/>
                <a:pathLst>
                  <a:path h="344366" w="3956290">
                    <a:moveTo>
                      <a:pt x="32754" y="0"/>
                    </a:moveTo>
                    <a:lnTo>
                      <a:pt x="3923536" y="0"/>
                    </a:lnTo>
                    <a:cubicBezTo>
                      <a:pt x="3932223" y="0"/>
                      <a:pt x="3940554" y="3451"/>
                      <a:pt x="3946697" y="9593"/>
                    </a:cubicBezTo>
                    <a:cubicBezTo>
                      <a:pt x="3952839" y="15736"/>
                      <a:pt x="3956290" y="24067"/>
                      <a:pt x="3956290" y="32754"/>
                    </a:cubicBezTo>
                    <a:lnTo>
                      <a:pt x="3956290" y="311612"/>
                    </a:lnTo>
                    <a:cubicBezTo>
                      <a:pt x="3956290" y="320299"/>
                      <a:pt x="3952839" y="328630"/>
                      <a:pt x="3946697" y="334772"/>
                    </a:cubicBezTo>
                    <a:cubicBezTo>
                      <a:pt x="3940554" y="340915"/>
                      <a:pt x="3932223" y="344366"/>
                      <a:pt x="3923536" y="344366"/>
                    </a:cubicBezTo>
                    <a:lnTo>
                      <a:pt x="32754" y="344366"/>
                    </a:lnTo>
                    <a:cubicBezTo>
                      <a:pt x="24067" y="344366"/>
                      <a:pt x="15736" y="340915"/>
                      <a:pt x="9593" y="334772"/>
                    </a:cubicBezTo>
                    <a:cubicBezTo>
                      <a:pt x="3451" y="328630"/>
                      <a:pt x="0" y="320299"/>
                      <a:pt x="0" y="311612"/>
                    </a:cubicBezTo>
                    <a:lnTo>
                      <a:pt x="0" y="32754"/>
                    </a:lnTo>
                    <a:cubicBezTo>
                      <a:pt x="0" y="24067"/>
                      <a:pt x="3451" y="15736"/>
                      <a:pt x="9593" y="9593"/>
                    </a:cubicBezTo>
                    <a:cubicBezTo>
                      <a:pt x="15736" y="3451"/>
                      <a:pt x="24067" y="0"/>
                      <a:pt x="32754" y="0"/>
                    </a:cubicBezTo>
                    <a:close/>
                  </a:path>
                </a:pathLst>
              </a:custGeom>
              <a:solidFill>
                <a:srgbClr val="AAD7D4"/>
              </a:solidFill>
            </p:spPr>
          </p:sp>
          <p:sp>
            <p:nvSpPr>
              <p:cNvPr name="TextBox 12" id="12"/>
              <p:cNvSpPr txBox="true"/>
              <p:nvPr/>
            </p:nvSpPr>
            <p:spPr>
              <a:xfrm>
                <a:off x="0" y="85725"/>
                <a:ext cx="3956290" cy="258641"/>
              </a:xfrm>
              <a:prstGeom prst="rect">
                <a:avLst/>
              </a:prstGeom>
            </p:spPr>
            <p:txBody>
              <a:bodyPr anchor="ctr" rtlCol="false" tIns="50800" lIns="50800" bIns="50800" rIns="50800"/>
              <a:lstStyle/>
              <a:p>
                <a:pPr algn="ctr">
                  <a:lnSpc>
                    <a:spcPts val="1925"/>
                  </a:lnSpc>
                </a:pPr>
              </a:p>
            </p:txBody>
          </p:sp>
        </p:grpSp>
        <p:grpSp>
          <p:nvGrpSpPr>
            <p:cNvPr name="Group 13" id="13"/>
            <p:cNvGrpSpPr/>
            <p:nvPr/>
          </p:nvGrpSpPr>
          <p:grpSpPr>
            <a:xfrm rot="0">
              <a:off x="10377760" y="0"/>
              <a:ext cx="825275" cy="825275"/>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AD7D4"/>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60"/>
                  </a:lnSpc>
                </a:pPr>
              </a:p>
            </p:txBody>
          </p:sp>
        </p:grpSp>
      </p:grpSp>
      <p:grpSp>
        <p:nvGrpSpPr>
          <p:cNvPr name="Group 16" id="16"/>
          <p:cNvGrpSpPr/>
          <p:nvPr/>
        </p:nvGrpSpPr>
        <p:grpSpPr>
          <a:xfrm rot="0">
            <a:off x="-7001094" y="474326"/>
            <a:ext cx="11083565" cy="514350"/>
            <a:chOff x="0" y="0"/>
            <a:chExt cx="3710315" cy="172183"/>
          </a:xfrm>
        </p:grpSpPr>
        <p:sp>
          <p:nvSpPr>
            <p:cNvPr name="Freeform 17" id="17"/>
            <p:cNvSpPr/>
            <p:nvPr/>
          </p:nvSpPr>
          <p:spPr>
            <a:xfrm flipH="false" flipV="false" rot="0">
              <a:off x="0" y="0"/>
              <a:ext cx="3710315" cy="172183"/>
            </a:xfrm>
            <a:custGeom>
              <a:avLst/>
              <a:gdLst/>
              <a:ahLst/>
              <a:cxnLst/>
              <a:rect r="r" b="b" t="t" l="l"/>
              <a:pathLst>
                <a:path h="172183" w="3710315">
                  <a:moveTo>
                    <a:pt x="34925" y="0"/>
                  </a:moveTo>
                  <a:lnTo>
                    <a:pt x="3675389" y="0"/>
                  </a:lnTo>
                  <a:cubicBezTo>
                    <a:pt x="3684652" y="0"/>
                    <a:pt x="3693535" y="3680"/>
                    <a:pt x="3700085" y="10229"/>
                  </a:cubicBezTo>
                  <a:cubicBezTo>
                    <a:pt x="3706635" y="16779"/>
                    <a:pt x="3710315" y="25662"/>
                    <a:pt x="3710315" y="34925"/>
                  </a:cubicBezTo>
                  <a:lnTo>
                    <a:pt x="3710315" y="137258"/>
                  </a:lnTo>
                  <a:cubicBezTo>
                    <a:pt x="3710315" y="156546"/>
                    <a:pt x="3694678" y="172183"/>
                    <a:pt x="3675389" y="172183"/>
                  </a:cubicBezTo>
                  <a:lnTo>
                    <a:pt x="34925" y="172183"/>
                  </a:lnTo>
                  <a:cubicBezTo>
                    <a:pt x="15637" y="172183"/>
                    <a:pt x="0" y="156546"/>
                    <a:pt x="0" y="137258"/>
                  </a:cubicBezTo>
                  <a:lnTo>
                    <a:pt x="0" y="34925"/>
                  </a:lnTo>
                  <a:cubicBezTo>
                    <a:pt x="0" y="15637"/>
                    <a:pt x="15637" y="0"/>
                    <a:pt x="34925" y="0"/>
                  </a:cubicBezTo>
                  <a:close/>
                </a:path>
              </a:pathLst>
            </a:custGeom>
            <a:solidFill>
              <a:srgbClr val="AAD7D4"/>
            </a:solidFill>
          </p:spPr>
        </p:sp>
        <p:sp>
          <p:nvSpPr>
            <p:cNvPr name="TextBox 18" id="18"/>
            <p:cNvSpPr txBox="true"/>
            <p:nvPr/>
          </p:nvSpPr>
          <p:spPr>
            <a:xfrm>
              <a:off x="0" y="85725"/>
              <a:ext cx="3710315" cy="86458"/>
            </a:xfrm>
            <a:prstGeom prst="rect">
              <a:avLst/>
            </a:prstGeom>
          </p:spPr>
          <p:txBody>
            <a:bodyPr anchor="ctr" rtlCol="false" tIns="50800" lIns="50800" bIns="50800" rIns="50800"/>
            <a:lstStyle/>
            <a:p>
              <a:pPr algn="ctr">
                <a:lnSpc>
                  <a:spcPts val="1925"/>
                </a:lnSpc>
              </a:pPr>
            </a:p>
          </p:txBody>
        </p:sp>
      </p:grpSp>
    </p:spTree>
  </p:cSld>
  <p:clrMapOvr>
    <a:masterClrMapping/>
  </p:clrMapOvr>
  <p:transition spd="fast">
    <p:fade/>
  </p:transition>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51511" y="2344440"/>
            <a:ext cx="7829593" cy="5491742"/>
          </a:xfrm>
          <a:custGeom>
            <a:avLst/>
            <a:gdLst/>
            <a:ahLst/>
            <a:cxnLst/>
            <a:rect r="r" b="b" t="t" l="l"/>
            <a:pathLst>
              <a:path h="5491742" w="7829593">
                <a:moveTo>
                  <a:pt x="0" y="0"/>
                </a:moveTo>
                <a:lnTo>
                  <a:pt x="7829593" y="0"/>
                </a:lnTo>
                <a:lnTo>
                  <a:pt x="7829593" y="5491742"/>
                </a:lnTo>
                <a:lnTo>
                  <a:pt x="0" y="5491742"/>
                </a:lnTo>
                <a:lnTo>
                  <a:pt x="0" y="0"/>
                </a:lnTo>
                <a:close/>
              </a:path>
            </a:pathLst>
          </a:custGeom>
          <a:blipFill>
            <a:blip r:embed="rId2"/>
            <a:stretch>
              <a:fillRect l="0" t="0" r="0" b="0"/>
            </a:stretch>
          </a:blipFill>
        </p:spPr>
      </p:sp>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12</a:t>
            </a:r>
          </a:p>
        </p:txBody>
      </p:sp>
      <p:sp>
        <p:nvSpPr>
          <p:cNvPr name="TextBox 4" id="4"/>
          <p:cNvSpPr txBox="true"/>
          <p:nvPr/>
        </p:nvSpPr>
        <p:spPr>
          <a:xfrm rot="0">
            <a:off x="8971629" y="1886445"/>
            <a:ext cx="7428079" cy="830265"/>
          </a:xfrm>
          <a:prstGeom prst="rect">
            <a:avLst/>
          </a:prstGeom>
        </p:spPr>
        <p:txBody>
          <a:bodyPr anchor="t" rtlCol="false" tIns="0" lIns="0" bIns="0" rIns="0">
            <a:spAutoFit/>
          </a:bodyPr>
          <a:lstStyle/>
          <a:p>
            <a:pPr algn="ctr">
              <a:lnSpc>
                <a:spcPts val="6777"/>
              </a:lnSpc>
              <a:spcBef>
                <a:spcPct val="0"/>
              </a:spcBef>
            </a:pPr>
            <a:r>
              <a:rPr lang="en-US" sz="4841" spc="-396">
                <a:solidFill>
                  <a:srgbClr val="000000"/>
                </a:solidFill>
                <a:latin typeface="Public Sans"/>
                <a:ea typeface="Public Sans"/>
                <a:cs typeface="Public Sans"/>
                <a:sym typeface="Public Sans"/>
              </a:rPr>
              <a:t>Analisis Distribusi  Departemen</a:t>
            </a:r>
          </a:p>
        </p:txBody>
      </p:sp>
      <p:sp>
        <p:nvSpPr>
          <p:cNvPr name="TextBox 5" id="5"/>
          <p:cNvSpPr txBox="true"/>
          <p:nvPr/>
        </p:nvSpPr>
        <p:spPr>
          <a:xfrm rot="0">
            <a:off x="9045569" y="4608781"/>
            <a:ext cx="8125691" cy="3515994"/>
          </a:xfrm>
          <a:prstGeom prst="rect">
            <a:avLst/>
          </a:prstGeom>
        </p:spPr>
        <p:txBody>
          <a:bodyPr anchor="t" rtlCol="false" tIns="0" lIns="0" bIns="0" rIns="0">
            <a:spAutoFit/>
          </a:bodyPr>
          <a:lstStyle/>
          <a:p>
            <a:pPr algn="just">
              <a:lnSpc>
                <a:spcPts val="3080"/>
              </a:lnSpc>
              <a:spcBef>
                <a:spcPct val="0"/>
              </a:spcBef>
            </a:pPr>
          </a:p>
          <a:p>
            <a:pPr algn="just">
              <a:lnSpc>
                <a:spcPts val="3080"/>
              </a:lnSpc>
              <a:spcBef>
                <a:spcPct val="0"/>
              </a:spcBef>
            </a:pPr>
            <a:r>
              <a:rPr lang="en-US" sz="2200" spc="-180">
                <a:solidFill>
                  <a:srgbClr val="000000"/>
                </a:solidFill>
                <a:latin typeface="Public Sans"/>
                <a:ea typeface="Public Sans"/>
                <a:cs typeface="Public Sans"/>
                <a:sym typeface="Public Sans"/>
              </a:rPr>
              <a:t>Insight Utama:</a:t>
            </a:r>
          </a:p>
          <a:p>
            <a:pPr algn="just" marL="474984" indent="-237492" lvl="1">
              <a:lnSpc>
                <a:spcPts val="3080"/>
              </a:lnSpc>
              <a:buFont typeface="Arial"/>
              <a:buChar char="•"/>
            </a:pPr>
            <a:r>
              <a:rPr lang="en-US" sz="2200" spc="-180">
                <a:solidFill>
                  <a:srgbClr val="000000"/>
                </a:solidFill>
                <a:latin typeface="Public Sans"/>
                <a:ea typeface="Public Sans"/>
                <a:cs typeface="Public Sans"/>
                <a:sym typeface="Public Sans"/>
              </a:rPr>
              <a:t>Keterlibatan Tinggi: Tops dan Dresses adalah kategori yang paling banyak diulas, yang menunjukkan minat pelanggan yang kuat.</a:t>
            </a:r>
          </a:p>
          <a:p>
            <a:pPr algn="just" marL="474984" indent="-237492" lvl="1">
              <a:lnSpc>
                <a:spcPts val="3080"/>
              </a:lnSpc>
              <a:buFont typeface="Arial"/>
              <a:buChar char="•"/>
            </a:pPr>
            <a:r>
              <a:rPr lang="en-US" sz="2200" spc="-180">
                <a:solidFill>
                  <a:srgbClr val="000000"/>
                </a:solidFill>
                <a:latin typeface="Public Sans"/>
                <a:ea typeface="Public Sans"/>
                <a:cs typeface="Public Sans"/>
                <a:sym typeface="Public Sans"/>
              </a:rPr>
              <a:t>Interaksi Rendah: Trend dan Jackets memiliki ulasan paling sedikit, yang menunjukkan popularitas atau ketersediaan yang lebih rendah.</a:t>
            </a:r>
          </a:p>
          <a:p>
            <a:pPr algn="just" marL="474984" indent="-237492" lvl="1">
              <a:lnSpc>
                <a:spcPts val="3080"/>
              </a:lnSpc>
              <a:buFont typeface="Arial"/>
              <a:buChar char="•"/>
            </a:pPr>
            <a:r>
              <a:rPr lang="en-US" sz="2200" spc="-180">
                <a:solidFill>
                  <a:srgbClr val="000000"/>
                </a:solidFill>
                <a:latin typeface="Public Sans"/>
                <a:ea typeface="Public Sans"/>
                <a:cs typeface="Public Sans"/>
                <a:sym typeface="Public Sans"/>
              </a:rPr>
              <a:t>Area Fokus Potensial: Meningkatkan upaya pemasaran untuk departemen yang kurang diulas dapat mendorong keterlibatan pelanggan.</a:t>
            </a:r>
          </a:p>
        </p:txBody>
      </p:sp>
      <p:sp>
        <p:nvSpPr>
          <p:cNvPr name="TextBox 6" id="6"/>
          <p:cNvSpPr txBox="true"/>
          <p:nvPr/>
        </p:nvSpPr>
        <p:spPr>
          <a:xfrm rot="0">
            <a:off x="9045569" y="2924505"/>
            <a:ext cx="8802584" cy="1563369"/>
          </a:xfrm>
          <a:prstGeom prst="rect">
            <a:avLst/>
          </a:prstGeom>
        </p:spPr>
        <p:txBody>
          <a:bodyPr anchor="t" rtlCol="false" tIns="0" lIns="0" bIns="0" rIns="0">
            <a:spAutoFit/>
          </a:bodyPr>
          <a:lstStyle/>
          <a:p>
            <a:pPr algn="just">
              <a:lnSpc>
                <a:spcPts val="3080"/>
              </a:lnSpc>
              <a:spcBef>
                <a:spcPct val="0"/>
              </a:spcBef>
            </a:pPr>
            <a:r>
              <a:rPr lang="en-US" sz="2200" spc="-180">
                <a:solidFill>
                  <a:srgbClr val="000000"/>
                </a:solidFill>
                <a:latin typeface="Public Sans"/>
                <a:ea typeface="Public Sans"/>
                <a:cs typeface="Public Sans"/>
                <a:sym typeface="Public Sans"/>
              </a:rPr>
              <a:t>D</a:t>
            </a:r>
            <a:r>
              <a:rPr lang="en-US" sz="2200" spc="-180">
                <a:solidFill>
                  <a:srgbClr val="000000"/>
                </a:solidFill>
                <a:latin typeface="Public Sans"/>
                <a:ea typeface="Public Sans"/>
                <a:cs typeface="Public Sans"/>
                <a:sym typeface="Public Sans"/>
              </a:rPr>
              <a:t>epartemen Tops (Atasan) memiliki jumlah ulasan tertinggi (10.048), diikuti oleh Dresses (Gaun) (6.145) dan Bottoms (Bawahan) (3.661). Departemen lain seperti Intimate (Pakaian Dalam) (1.650), Jackets (Jaket) (1.002), dan Trend (118) memiliki jumlah ulasan yang jauh lebih sedikit.</a:t>
            </a:r>
          </a:p>
        </p:txBody>
      </p:sp>
      <p:grpSp>
        <p:nvGrpSpPr>
          <p:cNvPr name="Group 7" id="7"/>
          <p:cNvGrpSpPr/>
          <p:nvPr/>
        </p:nvGrpSpPr>
        <p:grpSpPr>
          <a:xfrm rot="0">
            <a:off x="13840101" y="889403"/>
            <a:ext cx="11083565" cy="514350"/>
            <a:chOff x="0" y="0"/>
            <a:chExt cx="3710315" cy="172183"/>
          </a:xfrm>
        </p:grpSpPr>
        <p:sp>
          <p:nvSpPr>
            <p:cNvPr name="Freeform 8" id="8"/>
            <p:cNvSpPr/>
            <p:nvPr/>
          </p:nvSpPr>
          <p:spPr>
            <a:xfrm flipH="false" flipV="false" rot="0">
              <a:off x="0" y="0"/>
              <a:ext cx="3710315" cy="172183"/>
            </a:xfrm>
            <a:custGeom>
              <a:avLst/>
              <a:gdLst/>
              <a:ahLst/>
              <a:cxnLst/>
              <a:rect r="r" b="b" t="t" l="l"/>
              <a:pathLst>
                <a:path h="172183" w="3710315">
                  <a:moveTo>
                    <a:pt x="34925" y="0"/>
                  </a:moveTo>
                  <a:lnTo>
                    <a:pt x="3675389" y="0"/>
                  </a:lnTo>
                  <a:cubicBezTo>
                    <a:pt x="3684652" y="0"/>
                    <a:pt x="3693535" y="3680"/>
                    <a:pt x="3700085" y="10229"/>
                  </a:cubicBezTo>
                  <a:cubicBezTo>
                    <a:pt x="3706635" y="16779"/>
                    <a:pt x="3710315" y="25662"/>
                    <a:pt x="3710315" y="34925"/>
                  </a:cubicBezTo>
                  <a:lnTo>
                    <a:pt x="3710315" y="137258"/>
                  </a:lnTo>
                  <a:cubicBezTo>
                    <a:pt x="3710315" y="156546"/>
                    <a:pt x="3694678" y="172183"/>
                    <a:pt x="3675389" y="172183"/>
                  </a:cubicBezTo>
                  <a:lnTo>
                    <a:pt x="34925" y="172183"/>
                  </a:lnTo>
                  <a:cubicBezTo>
                    <a:pt x="15637" y="172183"/>
                    <a:pt x="0" y="156546"/>
                    <a:pt x="0" y="137258"/>
                  </a:cubicBezTo>
                  <a:lnTo>
                    <a:pt x="0" y="34925"/>
                  </a:lnTo>
                  <a:cubicBezTo>
                    <a:pt x="0" y="15637"/>
                    <a:pt x="15637" y="0"/>
                    <a:pt x="34925" y="0"/>
                  </a:cubicBezTo>
                  <a:close/>
                </a:path>
              </a:pathLst>
            </a:custGeom>
            <a:solidFill>
              <a:srgbClr val="AAD7D4"/>
            </a:solidFill>
          </p:spPr>
        </p:sp>
        <p:sp>
          <p:nvSpPr>
            <p:cNvPr name="TextBox 9" id="9"/>
            <p:cNvSpPr txBox="true"/>
            <p:nvPr/>
          </p:nvSpPr>
          <p:spPr>
            <a:xfrm>
              <a:off x="0" y="85725"/>
              <a:ext cx="3710315" cy="86458"/>
            </a:xfrm>
            <a:prstGeom prst="rect">
              <a:avLst/>
            </a:prstGeom>
          </p:spPr>
          <p:txBody>
            <a:bodyPr anchor="ctr" rtlCol="false" tIns="50800" lIns="50800" bIns="50800" rIns="50800"/>
            <a:lstStyle/>
            <a:p>
              <a:pPr algn="ctr">
                <a:lnSpc>
                  <a:spcPts val="1925"/>
                </a:lnSpc>
              </a:pPr>
            </a:p>
          </p:txBody>
        </p:sp>
      </p:grpSp>
      <p:grpSp>
        <p:nvGrpSpPr>
          <p:cNvPr name="Group 10" id="10"/>
          <p:cNvGrpSpPr/>
          <p:nvPr/>
        </p:nvGrpSpPr>
        <p:grpSpPr>
          <a:xfrm rot="0">
            <a:off x="-711070" y="9060575"/>
            <a:ext cx="8402276" cy="671262"/>
            <a:chOff x="0" y="0"/>
            <a:chExt cx="11203035" cy="895016"/>
          </a:xfrm>
        </p:grpSpPr>
        <p:grpSp>
          <p:nvGrpSpPr>
            <p:cNvPr name="Group 11" id="11"/>
            <p:cNvGrpSpPr/>
            <p:nvPr/>
          </p:nvGrpSpPr>
          <p:grpSpPr>
            <a:xfrm rot="0">
              <a:off x="0" y="0"/>
              <a:ext cx="10282507" cy="895016"/>
              <a:chOff x="0" y="0"/>
              <a:chExt cx="3956290" cy="344366"/>
            </a:xfrm>
          </p:grpSpPr>
          <p:sp>
            <p:nvSpPr>
              <p:cNvPr name="Freeform 12" id="12"/>
              <p:cNvSpPr/>
              <p:nvPr/>
            </p:nvSpPr>
            <p:spPr>
              <a:xfrm flipH="false" flipV="false" rot="0">
                <a:off x="0" y="0"/>
                <a:ext cx="3956290" cy="344366"/>
              </a:xfrm>
              <a:custGeom>
                <a:avLst/>
                <a:gdLst/>
                <a:ahLst/>
                <a:cxnLst/>
                <a:rect r="r" b="b" t="t" l="l"/>
                <a:pathLst>
                  <a:path h="344366" w="3956290">
                    <a:moveTo>
                      <a:pt x="32754" y="0"/>
                    </a:moveTo>
                    <a:lnTo>
                      <a:pt x="3923536" y="0"/>
                    </a:lnTo>
                    <a:cubicBezTo>
                      <a:pt x="3932223" y="0"/>
                      <a:pt x="3940554" y="3451"/>
                      <a:pt x="3946697" y="9593"/>
                    </a:cubicBezTo>
                    <a:cubicBezTo>
                      <a:pt x="3952839" y="15736"/>
                      <a:pt x="3956290" y="24067"/>
                      <a:pt x="3956290" y="32754"/>
                    </a:cubicBezTo>
                    <a:lnTo>
                      <a:pt x="3956290" y="311612"/>
                    </a:lnTo>
                    <a:cubicBezTo>
                      <a:pt x="3956290" y="320299"/>
                      <a:pt x="3952839" y="328630"/>
                      <a:pt x="3946697" y="334772"/>
                    </a:cubicBezTo>
                    <a:cubicBezTo>
                      <a:pt x="3940554" y="340915"/>
                      <a:pt x="3932223" y="344366"/>
                      <a:pt x="3923536" y="344366"/>
                    </a:cubicBezTo>
                    <a:lnTo>
                      <a:pt x="32754" y="344366"/>
                    </a:lnTo>
                    <a:cubicBezTo>
                      <a:pt x="24067" y="344366"/>
                      <a:pt x="15736" y="340915"/>
                      <a:pt x="9593" y="334772"/>
                    </a:cubicBezTo>
                    <a:cubicBezTo>
                      <a:pt x="3451" y="328630"/>
                      <a:pt x="0" y="320299"/>
                      <a:pt x="0" y="311612"/>
                    </a:cubicBezTo>
                    <a:lnTo>
                      <a:pt x="0" y="32754"/>
                    </a:lnTo>
                    <a:cubicBezTo>
                      <a:pt x="0" y="24067"/>
                      <a:pt x="3451" y="15736"/>
                      <a:pt x="9593" y="9593"/>
                    </a:cubicBezTo>
                    <a:cubicBezTo>
                      <a:pt x="15736" y="3451"/>
                      <a:pt x="24067" y="0"/>
                      <a:pt x="32754" y="0"/>
                    </a:cubicBezTo>
                    <a:close/>
                  </a:path>
                </a:pathLst>
              </a:custGeom>
              <a:solidFill>
                <a:srgbClr val="AAD7D4"/>
              </a:solidFill>
            </p:spPr>
          </p:sp>
          <p:sp>
            <p:nvSpPr>
              <p:cNvPr name="TextBox 13" id="13"/>
              <p:cNvSpPr txBox="true"/>
              <p:nvPr/>
            </p:nvSpPr>
            <p:spPr>
              <a:xfrm>
                <a:off x="0" y="85725"/>
                <a:ext cx="3956290" cy="258641"/>
              </a:xfrm>
              <a:prstGeom prst="rect">
                <a:avLst/>
              </a:prstGeom>
            </p:spPr>
            <p:txBody>
              <a:bodyPr anchor="ctr" rtlCol="false" tIns="50800" lIns="50800" bIns="50800" rIns="50800"/>
              <a:lstStyle/>
              <a:p>
                <a:pPr algn="ctr">
                  <a:lnSpc>
                    <a:spcPts val="1925"/>
                  </a:lnSpc>
                </a:pPr>
              </a:p>
            </p:txBody>
          </p:sp>
        </p:grpSp>
        <p:grpSp>
          <p:nvGrpSpPr>
            <p:cNvPr name="Group 14" id="14"/>
            <p:cNvGrpSpPr/>
            <p:nvPr/>
          </p:nvGrpSpPr>
          <p:grpSpPr>
            <a:xfrm rot="0">
              <a:off x="10377760" y="0"/>
              <a:ext cx="825275" cy="825275"/>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AD7D4"/>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60"/>
                  </a:lnSpc>
                </a:pPr>
              </a:p>
            </p:txBody>
          </p:sp>
        </p:grpSp>
      </p:grpSp>
      <p:sp>
        <p:nvSpPr>
          <p:cNvPr name="TextBox 17" id="17"/>
          <p:cNvSpPr txBox="true"/>
          <p:nvPr/>
        </p:nvSpPr>
        <p:spPr>
          <a:xfrm rot="0">
            <a:off x="0" y="246610"/>
            <a:ext cx="12235317" cy="1354630"/>
          </a:xfrm>
          <a:prstGeom prst="rect">
            <a:avLst/>
          </a:prstGeom>
        </p:spPr>
        <p:txBody>
          <a:bodyPr anchor="t" rtlCol="false" tIns="0" lIns="0" bIns="0" rIns="0">
            <a:spAutoFit/>
          </a:bodyPr>
          <a:lstStyle/>
          <a:p>
            <a:pPr algn="ctr">
              <a:lnSpc>
                <a:spcPts val="10697"/>
              </a:lnSpc>
              <a:spcBef>
                <a:spcPct val="0"/>
              </a:spcBef>
            </a:pPr>
            <a:r>
              <a:rPr lang="en-US" b="true" sz="7641" spc="-626">
                <a:solidFill>
                  <a:srgbClr val="000000"/>
                </a:solidFill>
                <a:latin typeface="Poppins Bold"/>
                <a:ea typeface="Poppins Bold"/>
                <a:cs typeface="Poppins Bold"/>
                <a:sym typeface="Poppins Bold"/>
              </a:rPr>
              <a:t>DISTRIBUSI DEPARTEMENT</a:t>
            </a:r>
          </a:p>
        </p:txBody>
      </p:sp>
    </p:spTree>
  </p:cSld>
  <p:clrMapOvr>
    <a:masterClrMapping/>
  </p:clrMapOvr>
  <p:transition spd="fast">
    <p:fade/>
  </p:transition>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577753" y="2344896"/>
            <a:ext cx="8399993" cy="5218496"/>
          </a:xfrm>
          <a:custGeom>
            <a:avLst/>
            <a:gdLst/>
            <a:ahLst/>
            <a:cxnLst/>
            <a:rect r="r" b="b" t="t" l="l"/>
            <a:pathLst>
              <a:path h="5218496" w="8399993">
                <a:moveTo>
                  <a:pt x="0" y="0"/>
                </a:moveTo>
                <a:lnTo>
                  <a:pt x="8399993" y="0"/>
                </a:lnTo>
                <a:lnTo>
                  <a:pt x="8399993" y="5218496"/>
                </a:lnTo>
                <a:lnTo>
                  <a:pt x="0" y="5218496"/>
                </a:lnTo>
                <a:lnTo>
                  <a:pt x="0" y="0"/>
                </a:lnTo>
                <a:close/>
              </a:path>
            </a:pathLst>
          </a:custGeom>
          <a:blipFill>
            <a:blip r:embed="rId2"/>
            <a:stretch>
              <a:fillRect l="0" t="0" r="0" b="0"/>
            </a:stretch>
          </a:blipFill>
        </p:spPr>
      </p:sp>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13</a:t>
            </a:r>
          </a:p>
        </p:txBody>
      </p:sp>
      <p:sp>
        <p:nvSpPr>
          <p:cNvPr name="TextBox 4" id="4"/>
          <p:cNvSpPr txBox="true"/>
          <p:nvPr/>
        </p:nvSpPr>
        <p:spPr>
          <a:xfrm rot="0">
            <a:off x="842502" y="1514631"/>
            <a:ext cx="5621525" cy="830265"/>
          </a:xfrm>
          <a:prstGeom prst="rect">
            <a:avLst/>
          </a:prstGeom>
        </p:spPr>
        <p:txBody>
          <a:bodyPr anchor="t" rtlCol="false" tIns="0" lIns="0" bIns="0" rIns="0">
            <a:spAutoFit/>
          </a:bodyPr>
          <a:lstStyle/>
          <a:p>
            <a:pPr algn="ctr">
              <a:lnSpc>
                <a:spcPts val="6777"/>
              </a:lnSpc>
              <a:spcBef>
                <a:spcPct val="0"/>
              </a:spcBef>
            </a:pPr>
            <a:r>
              <a:rPr lang="en-US" sz="4841" spc="-396">
                <a:solidFill>
                  <a:srgbClr val="000000"/>
                </a:solidFill>
                <a:latin typeface="Public Sans"/>
                <a:ea typeface="Public Sans"/>
                <a:cs typeface="Public Sans"/>
                <a:sym typeface="Public Sans"/>
              </a:rPr>
              <a:t>Analisis Distribusi Class</a:t>
            </a:r>
          </a:p>
        </p:txBody>
      </p:sp>
      <p:sp>
        <p:nvSpPr>
          <p:cNvPr name="TextBox 5" id="5"/>
          <p:cNvSpPr txBox="true"/>
          <p:nvPr/>
        </p:nvSpPr>
        <p:spPr>
          <a:xfrm rot="0">
            <a:off x="762530" y="4844299"/>
            <a:ext cx="8125691" cy="3515994"/>
          </a:xfrm>
          <a:prstGeom prst="rect">
            <a:avLst/>
          </a:prstGeom>
        </p:spPr>
        <p:txBody>
          <a:bodyPr anchor="t" rtlCol="false" tIns="0" lIns="0" bIns="0" rIns="0">
            <a:spAutoFit/>
          </a:bodyPr>
          <a:lstStyle/>
          <a:p>
            <a:pPr algn="just" marL="474984" indent="-237492" lvl="1">
              <a:lnSpc>
                <a:spcPts val="3080"/>
              </a:lnSpc>
              <a:buFont typeface="Arial"/>
              <a:buChar char="•"/>
            </a:pPr>
            <a:r>
              <a:rPr lang="en-US" sz="2200" spc="-180">
                <a:solidFill>
                  <a:srgbClr val="000000"/>
                </a:solidFill>
                <a:latin typeface="Public Sans"/>
                <a:ea typeface="Public Sans"/>
                <a:cs typeface="Public Sans"/>
                <a:sym typeface="Public Sans"/>
              </a:rPr>
              <a:t>Item Terl</a:t>
            </a:r>
            <a:r>
              <a:rPr lang="en-US" sz="2200" spc="-180">
                <a:solidFill>
                  <a:srgbClr val="000000"/>
                </a:solidFill>
                <a:latin typeface="Public Sans"/>
                <a:ea typeface="Public Sans"/>
                <a:cs typeface="Public Sans"/>
                <a:sym typeface="Public Sans"/>
              </a:rPr>
              <a:t>aris: Dres</a:t>
            </a:r>
            <a:r>
              <a:rPr lang="en-US" sz="2200" spc="-180">
                <a:solidFill>
                  <a:srgbClr val="000000"/>
                </a:solidFill>
                <a:latin typeface="Public Sans"/>
                <a:ea typeface="Public Sans"/>
                <a:cs typeface="Public Sans"/>
                <a:sym typeface="Public Sans"/>
              </a:rPr>
              <a:t>ses, Kni</a:t>
            </a:r>
            <a:r>
              <a:rPr lang="en-US" sz="2200" spc="-180">
                <a:solidFill>
                  <a:srgbClr val="000000"/>
                </a:solidFill>
                <a:latin typeface="Public Sans"/>
                <a:ea typeface="Public Sans"/>
                <a:cs typeface="Public Sans"/>
                <a:sym typeface="Public Sans"/>
              </a:rPr>
              <a:t>ts,</a:t>
            </a:r>
            <a:r>
              <a:rPr lang="en-US" sz="2200" spc="-180">
                <a:solidFill>
                  <a:srgbClr val="000000"/>
                </a:solidFill>
                <a:latin typeface="Public Sans"/>
                <a:ea typeface="Public Sans"/>
                <a:cs typeface="Public Sans"/>
                <a:sym typeface="Public Sans"/>
              </a:rPr>
              <a:t> d</a:t>
            </a:r>
            <a:r>
              <a:rPr lang="en-US" sz="2200" spc="-180">
                <a:solidFill>
                  <a:srgbClr val="000000"/>
                </a:solidFill>
                <a:latin typeface="Public Sans"/>
                <a:ea typeface="Public Sans"/>
                <a:cs typeface="Public Sans"/>
                <a:sym typeface="Public Sans"/>
              </a:rPr>
              <a:t>an Blo</a:t>
            </a:r>
            <a:r>
              <a:rPr lang="en-US" sz="2200" spc="-180">
                <a:solidFill>
                  <a:srgbClr val="000000"/>
                </a:solidFill>
                <a:latin typeface="Public Sans"/>
                <a:ea typeface="Public Sans"/>
                <a:cs typeface="Public Sans"/>
                <a:sym typeface="Public Sans"/>
              </a:rPr>
              <a:t>uses mendominasi jum</a:t>
            </a:r>
            <a:r>
              <a:rPr lang="en-US" sz="2200" spc="-180">
                <a:solidFill>
                  <a:srgbClr val="000000"/>
                </a:solidFill>
                <a:latin typeface="Public Sans"/>
                <a:ea typeface="Public Sans"/>
                <a:cs typeface="Public Sans"/>
                <a:sym typeface="Public Sans"/>
              </a:rPr>
              <a:t>l</a:t>
            </a:r>
            <a:r>
              <a:rPr lang="en-US" sz="2200" spc="-180">
                <a:solidFill>
                  <a:srgbClr val="000000"/>
                </a:solidFill>
                <a:latin typeface="Public Sans"/>
                <a:ea typeface="Public Sans"/>
                <a:cs typeface="Public Sans"/>
                <a:sym typeface="Public Sans"/>
              </a:rPr>
              <a:t>ah ul</a:t>
            </a:r>
            <a:r>
              <a:rPr lang="en-US" sz="2200" spc="-180">
                <a:solidFill>
                  <a:srgbClr val="000000"/>
                </a:solidFill>
                <a:latin typeface="Public Sans"/>
                <a:ea typeface="Public Sans"/>
                <a:cs typeface="Public Sans"/>
                <a:sym typeface="Public Sans"/>
              </a:rPr>
              <a:t>asan, yan</a:t>
            </a:r>
            <a:r>
              <a:rPr lang="en-US" sz="2200" spc="-180">
                <a:solidFill>
                  <a:srgbClr val="000000"/>
                </a:solidFill>
                <a:latin typeface="Public Sans"/>
                <a:ea typeface="Public Sans"/>
                <a:cs typeface="Public Sans"/>
                <a:sym typeface="Public Sans"/>
              </a:rPr>
              <a:t>g menu</a:t>
            </a:r>
            <a:r>
              <a:rPr lang="en-US" sz="2200" spc="-180">
                <a:solidFill>
                  <a:srgbClr val="000000"/>
                </a:solidFill>
                <a:latin typeface="Public Sans"/>
                <a:ea typeface="Public Sans"/>
                <a:cs typeface="Public Sans"/>
                <a:sym typeface="Public Sans"/>
              </a:rPr>
              <a:t>njuk</a:t>
            </a:r>
            <a:r>
              <a:rPr lang="en-US" sz="2200" spc="-180">
                <a:solidFill>
                  <a:srgbClr val="000000"/>
                </a:solidFill>
                <a:latin typeface="Public Sans"/>
                <a:ea typeface="Public Sans"/>
                <a:cs typeface="Public Sans"/>
                <a:sym typeface="Public Sans"/>
              </a:rPr>
              <a:t>kan bahw</a:t>
            </a:r>
            <a:r>
              <a:rPr lang="en-US" sz="2200" spc="-180">
                <a:solidFill>
                  <a:srgbClr val="000000"/>
                </a:solidFill>
                <a:latin typeface="Public Sans"/>
                <a:ea typeface="Public Sans"/>
                <a:cs typeface="Public Sans"/>
                <a:sym typeface="Public Sans"/>
              </a:rPr>
              <a:t>a </a:t>
            </a:r>
            <a:r>
              <a:rPr lang="en-US" sz="2200" spc="-180">
                <a:solidFill>
                  <a:srgbClr val="000000"/>
                </a:solidFill>
                <a:latin typeface="Public Sans"/>
                <a:ea typeface="Public Sans"/>
                <a:cs typeface="Public Sans"/>
                <a:sym typeface="Public Sans"/>
              </a:rPr>
              <a:t>produk-produk</a:t>
            </a:r>
            <a:r>
              <a:rPr lang="en-US" sz="2200" spc="-180">
                <a:solidFill>
                  <a:srgbClr val="000000"/>
                </a:solidFill>
                <a:latin typeface="Public Sans"/>
                <a:ea typeface="Public Sans"/>
                <a:cs typeface="Public Sans"/>
                <a:sym typeface="Public Sans"/>
              </a:rPr>
              <a:t> i</a:t>
            </a:r>
            <a:r>
              <a:rPr lang="en-US" sz="2200" spc="-180">
                <a:solidFill>
                  <a:srgbClr val="000000"/>
                </a:solidFill>
                <a:latin typeface="Public Sans"/>
                <a:ea typeface="Public Sans"/>
                <a:cs typeface="Public Sans"/>
                <a:sym typeface="Public Sans"/>
              </a:rPr>
              <a:t>ni adalah y</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ng</a:t>
            </a:r>
            <a:r>
              <a:rPr lang="en-US" sz="2200" spc="-180">
                <a:solidFill>
                  <a:srgbClr val="000000"/>
                </a:solidFill>
                <a:latin typeface="Public Sans"/>
                <a:ea typeface="Public Sans"/>
                <a:cs typeface="Public Sans"/>
                <a:sym typeface="Public Sans"/>
              </a:rPr>
              <a:t> p</a:t>
            </a:r>
            <a:r>
              <a:rPr lang="en-US" sz="2200" spc="-180">
                <a:solidFill>
                  <a:srgbClr val="000000"/>
                </a:solidFill>
                <a:latin typeface="Public Sans"/>
                <a:ea typeface="Public Sans"/>
                <a:cs typeface="Public Sans"/>
                <a:sym typeface="Public Sans"/>
              </a:rPr>
              <a:t>aling</a:t>
            </a:r>
            <a:r>
              <a:rPr lang="en-US" sz="2200" spc="-180">
                <a:solidFill>
                  <a:srgbClr val="000000"/>
                </a:solidFill>
                <a:latin typeface="Public Sans"/>
                <a:ea typeface="Public Sans"/>
                <a:cs typeface="Public Sans"/>
                <a:sym typeface="Public Sans"/>
              </a:rPr>
              <a:t> popul</a:t>
            </a:r>
            <a:r>
              <a:rPr lang="en-US" sz="2200" spc="-180">
                <a:solidFill>
                  <a:srgbClr val="000000"/>
                </a:solidFill>
                <a:latin typeface="Public Sans"/>
                <a:ea typeface="Public Sans"/>
                <a:cs typeface="Public Sans"/>
                <a:sym typeface="Public Sans"/>
              </a:rPr>
              <a:t>er.</a:t>
            </a:r>
          </a:p>
          <a:p>
            <a:pPr algn="just" marL="474984" indent="-237492" lvl="1">
              <a:lnSpc>
                <a:spcPts val="3080"/>
              </a:lnSpc>
              <a:buFont typeface="Arial"/>
              <a:buChar char="•"/>
            </a:pPr>
            <a:r>
              <a:rPr lang="en-US" sz="2200" spc="-180">
                <a:solidFill>
                  <a:srgbClr val="000000"/>
                </a:solidFill>
                <a:latin typeface="Public Sans"/>
                <a:ea typeface="Public Sans"/>
                <a:cs typeface="Public Sans"/>
                <a:sym typeface="Public Sans"/>
              </a:rPr>
              <a:t>Ka</a:t>
            </a:r>
            <a:r>
              <a:rPr lang="en-US" sz="2200" spc="-180">
                <a:solidFill>
                  <a:srgbClr val="000000"/>
                </a:solidFill>
                <a:latin typeface="Public Sans"/>
                <a:ea typeface="Public Sans"/>
                <a:cs typeface="Public Sans"/>
                <a:sym typeface="Public Sans"/>
              </a:rPr>
              <a:t>tegor</a:t>
            </a:r>
            <a:r>
              <a:rPr lang="en-US" sz="2200" spc="-180">
                <a:solidFill>
                  <a:srgbClr val="000000"/>
                </a:solidFill>
                <a:latin typeface="Public Sans"/>
                <a:ea typeface="Public Sans"/>
                <a:cs typeface="Public Sans"/>
                <a:sym typeface="Public Sans"/>
              </a:rPr>
              <a:t>i Kur</a:t>
            </a:r>
            <a:r>
              <a:rPr lang="en-US" sz="2200" spc="-180">
                <a:solidFill>
                  <a:srgbClr val="000000"/>
                </a:solidFill>
                <a:latin typeface="Public Sans"/>
                <a:ea typeface="Public Sans"/>
                <a:cs typeface="Public Sans"/>
                <a:sym typeface="Public Sans"/>
              </a:rPr>
              <a:t>an</a:t>
            </a:r>
            <a:r>
              <a:rPr lang="en-US" sz="2200" spc="-180">
                <a:solidFill>
                  <a:srgbClr val="000000"/>
                </a:solidFill>
                <a:latin typeface="Public Sans"/>
                <a:ea typeface="Public Sans"/>
                <a:cs typeface="Public Sans"/>
                <a:sym typeface="Public Sans"/>
              </a:rPr>
              <a:t>g</a:t>
            </a:r>
            <a:r>
              <a:rPr lang="en-US" sz="2200" spc="-180">
                <a:solidFill>
                  <a:srgbClr val="000000"/>
                </a:solidFill>
                <a:latin typeface="Public Sans"/>
                <a:ea typeface="Public Sans"/>
                <a:cs typeface="Public Sans"/>
                <a:sym typeface="Public Sans"/>
              </a:rPr>
              <a:t> Diminati: I</a:t>
            </a:r>
            <a:r>
              <a:rPr lang="en-US" sz="2200" spc="-180">
                <a:solidFill>
                  <a:srgbClr val="000000"/>
                </a:solidFill>
                <a:latin typeface="Public Sans"/>
                <a:ea typeface="Public Sans"/>
                <a:cs typeface="Public Sans"/>
                <a:sym typeface="Public Sans"/>
              </a:rPr>
              <a:t>tem</a:t>
            </a:r>
            <a:r>
              <a:rPr lang="en-US" sz="2200" spc="-180">
                <a:solidFill>
                  <a:srgbClr val="000000"/>
                </a:solidFill>
                <a:latin typeface="Public Sans"/>
                <a:ea typeface="Public Sans"/>
                <a:cs typeface="Public Sans"/>
                <a:sym typeface="Public Sans"/>
              </a:rPr>
              <a:t> seperti Chemises, Casual Bottoms, dan Trend </a:t>
            </a:r>
            <a:r>
              <a:rPr lang="en-US" sz="2200" spc="-180">
                <a:solidFill>
                  <a:srgbClr val="000000"/>
                </a:solidFill>
                <a:latin typeface="Public Sans"/>
                <a:ea typeface="Public Sans"/>
                <a:cs typeface="Public Sans"/>
                <a:sym typeface="Public Sans"/>
              </a:rPr>
              <a:t>m</a:t>
            </a:r>
            <a:r>
              <a:rPr lang="en-US" sz="2200" spc="-180">
                <a:solidFill>
                  <a:srgbClr val="000000"/>
                </a:solidFill>
                <a:latin typeface="Public Sans"/>
                <a:ea typeface="Public Sans"/>
                <a:cs typeface="Public Sans"/>
                <a:sym typeface="Public Sans"/>
              </a:rPr>
              <a:t>emil</a:t>
            </a:r>
            <a:r>
              <a:rPr lang="en-US" sz="2200" spc="-180">
                <a:solidFill>
                  <a:srgbClr val="000000"/>
                </a:solidFill>
                <a:latin typeface="Public Sans"/>
                <a:ea typeface="Public Sans"/>
                <a:cs typeface="Public Sans"/>
                <a:sym typeface="Public Sans"/>
              </a:rPr>
              <a:t>i</a:t>
            </a:r>
            <a:r>
              <a:rPr lang="en-US" sz="2200" spc="-180">
                <a:solidFill>
                  <a:srgbClr val="000000"/>
                </a:solidFill>
                <a:latin typeface="Public Sans"/>
                <a:ea typeface="Public Sans"/>
                <a:cs typeface="Public Sans"/>
                <a:sym typeface="Public Sans"/>
              </a:rPr>
              <a:t>ki ulasan yan</a:t>
            </a:r>
            <a:r>
              <a:rPr lang="en-US" sz="2200" spc="-180">
                <a:solidFill>
                  <a:srgbClr val="000000"/>
                </a:solidFill>
                <a:latin typeface="Public Sans"/>
                <a:ea typeface="Public Sans"/>
                <a:cs typeface="Public Sans"/>
                <a:sym typeface="Public Sans"/>
              </a:rPr>
              <a:t>g</a:t>
            </a:r>
            <a:r>
              <a:rPr lang="en-US" sz="2200" spc="-180">
                <a:solidFill>
                  <a:srgbClr val="000000"/>
                </a:solidFill>
                <a:latin typeface="Public Sans"/>
                <a:ea typeface="Public Sans"/>
                <a:cs typeface="Public Sans"/>
                <a:sym typeface="Public Sans"/>
              </a:rPr>
              <a:t> sangat minim, m</a:t>
            </a:r>
            <a:r>
              <a:rPr lang="en-US" sz="2200" spc="-180">
                <a:solidFill>
                  <a:srgbClr val="000000"/>
                </a:solidFill>
                <a:latin typeface="Public Sans"/>
                <a:ea typeface="Public Sans"/>
                <a:cs typeface="Public Sans"/>
                <a:sym typeface="Public Sans"/>
              </a:rPr>
              <a:t>e</a:t>
            </a:r>
            <a:r>
              <a:rPr lang="en-US" sz="2200" spc="-180">
                <a:solidFill>
                  <a:srgbClr val="000000"/>
                </a:solidFill>
                <a:latin typeface="Public Sans"/>
                <a:ea typeface="Public Sans"/>
                <a:cs typeface="Public Sans"/>
                <a:sym typeface="Public Sans"/>
              </a:rPr>
              <a:t>na</a:t>
            </a:r>
            <a:r>
              <a:rPr lang="en-US" sz="2200" spc="-180">
                <a:solidFill>
                  <a:srgbClr val="000000"/>
                </a:solidFill>
                <a:latin typeface="Public Sans"/>
                <a:ea typeface="Public Sans"/>
                <a:cs typeface="Public Sans"/>
                <a:sym typeface="Public Sans"/>
              </a:rPr>
              <a:t>n</a:t>
            </a:r>
            <a:r>
              <a:rPr lang="en-US" sz="2200" spc="-180">
                <a:solidFill>
                  <a:srgbClr val="000000"/>
                </a:solidFill>
                <a:latin typeface="Public Sans"/>
                <a:ea typeface="Public Sans"/>
                <a:cs typeface="Public Sans"/>
                <a:sym typeface="Public Sans"/>
              </a:rPr>
              <a:t>da</a:t>
            </a:r>
            <a:r>
              <a:rPr lang="en-US" sz="2200" spc="-180">
                <a:solidFill>
                  <a:srgbClr val="000000"/>
                </a:solidFill>
                <a:latin typeface="Public Sans"/>
                <a:ea typeface="Public Sans"/>
                <a:cs typeface="Public Sans"/>
                <a:sym typeface="Public Sans"/>
              </a:rPr>
              <a:t>kan</a:t>
            </a:r>
            <a:r>
              <a:rPr lang="en-US" sz="2200" spc="-180">
                <a:solidFill>
                  <a:srgbClr val="000000"/>
                </a:solidFill>
                <a:latin typeface="Public Sans"/>
                <a:ea typeface="Public Sans"/>
                <a:cs typeface="Public Sans"/>
                <a:sym typeface="Public Sans"/>
              </a:rPr>
              <a:t> penju</a:t>
            </a:r>
            <a:r>
              <a:rPr lang="en-US" sz="2200" spc="-180">
                <a:solidFill>
                  <a:srgbClr val="000000"/>
                </a:solidFill>
                <a:latin typeface="Public Sans"/>
                <a:ea typeface="Public Sans"/>
                <a:cs typeface="Public Sans"/>
                <a:sym typeface="Public Sans"/>
              </a:rPr>
              <a:t>al</a:t>
            </a:r>
            <a:r>
              <a:rPr lang="en-US" sz="2200" spc="-180">
                <a:solidFill>
                  <a:srgbClr val="000000"/>
                </a:solidFill>
                <a:latin typeface="Public Sans"/>
                <a:ea typeface="Public Sans"/>
                <a:cs typeface="Public Sans"/>
                <a:sym typeface="Public Sans"/>
              </a:rPr>
              <a:t>an ata</a:t>
            </a:r>
            <a:r>
              <a:rPr lang="en-US" sz="2200" spc="-180">
                <a:solidFill>
                  <a:srgbClr val="000000"/>
                </a:solidFill>
                <a:latin typeface="Public Sans"/>
                <a:ea typeface="Public Sans"/>
                <a:cs typeface="Public Sans"/>
                <a:sym typeface="Public Sans"/>
              </a:rPr>
              <a:t>u ket</a:t>
            </a:r>
            <a:r>
              <a:rPr lang="en-US" sz="2200" spc="-180">
                <a:solidFill>
                  <a:srgbClr val="000000"/>
                </a:solidFill>
                <a:latin typeface="Public Sans"/>
                <a:ea typeface="Public Sans"/>
                <a:cs typeface="Public Sans"/>
                <a:sym typeface="Public Sans"/>
              </a:rPr>
              <a:t>er</a:t>
            </a:r>
            <a:r>
              <a:rPr lang="en-US" sz="2200" spc="-180">
                <a:solidFill>
                  <a:srgbClr val="000000"/>
                </a:solidFill>
                <a:latin typeface="Public Sans"/>
                <a:ea typeface="Public Sans"/>
                <a:cs typeface="Public Sans"/>
                <a:sym typeface="Public Sans"/>
              </a:rPr>
              <a:t>sediaan y</a:t>
            </a:r>
            <a:r>
              <a:rPr lang="en-US" sz="2200" spc="-180">
                <a:solidFill>
                  <a:srgbClr val="000000"/>
                </a:solidFill>
                <a:latin typeface="Public Sans"/>
                <a:ea typeface="Public Sans"/>
                <a:cs typeface="Public Sans"/>
                <a:sym typeface="Public Sans"/>
              </a:rPr>
              <a:t>ang ren</a:t>
            </a:r>
            <a:r>
              <a:rPr lang="en-US" sz="2200" spc="-180">
                <a:solidFill>
                  <a:srgbClr val="000000"/>
                </a:solidFill>
                <a:latin typeface="Public Sans"/>
                <a:ea typeface="Public Sans"/>
                <a:cs typeface="Public Sans"/>
                <a:sym typeface="Public Sans"/>
              </a:rPr>
              <a:t>d</a:t>
            </a:r>
            <a:r>
              <a:rPr lang="en-US" sz="2200" spc="-180">
                <a:solidFill>
                  <a:srgbClr val="000000"/>
                </a:solidFill>
                <a:latin typeface="Public Sans"/>
                <a:ea typeface="Public Sans"/>
                <a:cs typeface="Public Sans"/>
                <a:sym typeface="Public Sans"/>
              </a:rPr>
              <a:t>ah.</a:t>
            </a:r>
          </a:p>
          <a:p>
            <a:pPr algn="just" marL="474984" indent="-237492" lvl="1">
              <a:lnSpc>
                <a:spcPts val="3080"/>
              </a:lnSpc>
              <a:buFont typeface="Arial"/>
              <a:buChar char="•"/>
            </a:pPr>
            <a:r>
              <a:rPr lang="en-US" sz="2200" spc="-180">
                <a:solidFill>
                  <a:srgbClr val="000000"/>
                </a:solidFill>
                <a:latin typeface="Public Sans"/>
                <a:ea typeface="Public Sans"/>
                <a:cs typeface="Public Sans"/>
                <a:sym typeface="Public Sans"/>
              </a:rPr>
              <a:t>Fo</a:t>
            </a:r>
            <a:r>
              <a:rPr lang="en-US" sz="2200" spc="-180">
                <a:solidFill>
                  <a:srgbClr val="000000"/>
                </a:solidFill>
                <a:latin typeface="Public Sans"/>
                <a:ea typeface="Public Sans"/>
                <a:cs typeface="Public Sans"/>
                <a:sym typeface="Public Sans"/>
              </a:rPr>
              <a:t>ku</a:t>
            </a:r>
            <a:r>
              <a:rPr lang="en-US" sz="2200" spc="-180">
                <a:solidFill>
                  <a:srgbClr val="000000"/>
                </a:solidFill>
                <a:latin typeface="Public Sans"/>
                <a:ea typeface="Public Sans"/>
                <a:cs typeface="Public Sans"/>
                <a:sym typeface="Public Sans"/>
              </a:rPr>
              <a:t>s P</a:t>
            </a:r>
            <a:r>
              <a:rPr lang="en-US" sz="2200" spc="-180">
                <a:solidFill>
                  <a:srgbClr val="000000"/>
                </a:solidFill>
                <a:latin typeface="Public Sans"/>
                <a:ea typeface="Public Sans"/>
                <a:cs typeface="Public Sans"/>
                <a:sym typeface="Public Sans"/>
              </a:rPr>
              <a:t>em</a:t>
            </a:r>
            <a:r>
              <a:rPr lang="en-US" sz="2200" spc="-180">
                <a:solidFill>
                  <a:srgbClr val="000000"/>
                </a:solidFill>
                <a:latin typeface="Public Sans"/>
                <a:ea typeface="Public Sans"/>
                <a:cs typeface="Public Sans"/>
                <a:sym typeface="Public Sans"/>
              </a:rPr>
              <a:t>asaran:</a:t>
            </a:r>
            <a:r>
              <a:rPr lang="en-US" sz="2200" spc="-180">
                <a:solidFill>
                  <a:srgbClr val="000000"/>
                </a:solidFill>
                <a:latin typeface="Public Sans"/>
                <a:ea typeface="Public Sans"/>
                <a:cs typeface="Public Sans"/>
                <a:sym typeface="Public Sans"/>
              </a:rPr>
              <a:t> Up</a:t>
            </a:r>
            <a:r>
              <a:rPr lang="en-US" sz="2200" spc="-180">
                <a:solidFill>
                  <a:srgbClr val="000000"/>
                </a:solidFill>
                <a:latin typeface="Public Sans"/>
                <a:ea typeface="Public Sans"/>
                <a:cs typeface="Public Sans"/>
                <a:sym typeface="Public Sans"/>
              </a:rPr>
              <a:t>ay</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 dap</a:t>
            </a:r>
            <a:r>
              <a:rPr lang="en-US" sz="2200" spc="-180">
                <a:solidFill>
                  <a:srgbClr val="000000"/>
                </a:solidFill>
                <a:latin typeface="Public Sans"/>
                <a:ea typeface="Public Sans"/>
                <a:cs typeface="Public Sans"/>
                <a:sym typeface="Public Sans"/>
              </a:rPr>
              <a:t>at</a:t>
            </a:r>
            <a:r>
              <a:rPr lang="en-US" sz="2200" spc="-180">
                <a:solidFill>
                  <a:srgbClr val="000000"/>
                </a:solidFill>
                <a:latin typeface="Public Sans"/>
                <a:ea typeface="Public Sans"/>
                <a:cs typeface="Public Sans"/>
                <a:sym typeface="Public Sans"/>
              </a:rPr>
              <a:t> difok</a:t>
            </a:r>
            <a:r>
              <a:rPr lang="en-US" sz="2200" spc="-180">
                <a:solidFill>
                  <a:srgbClr val="000000"/>
                </a:solidFill>
                <a:latin typeface="Public Sans"/>
                <a:ea typeface="Public Sans"/>
                <a:cs typeface="Public Sans"/>
                <a:sym typeface="Public Sans"/>
              </a:rPr>
              <a:t>uskan untuk mempromosika</a:t>
            </a:r>
            <a:r>
              <a:rPr lang="en-US" sz="2200" spc="-180">
                <a:solidFill>
                  <a:srgbClr val="000000"/>
                </a:solidFill>
                <a:latin typeface="Public Sans"/>
                <a:ea typeface="Public Sans"/>
                <a:cs typeface="Public Sans"/>
                <a:sym typeface="Public Sans"/>
              </a:rPr>
              <a:t>n kategori y</a:t>
            </a:r>
            <a:r>
              <a:rPr lang="en-US" sz="2200" spc="-180">
                <a:solidFill>
                  <a:srgbClr val="000000"/>
                </a:solidFill>
                <a:latin typeface="Public Sans"/>
                <a:ea typeface="Public Sans"/>
                <a:cs typeface="Public Sans"/>
                <a:sym typeface="Public Sans"/>
              </a:rPr>
              <a:t>ang</a:t>
            </a:r>
            <a:r>
              <a:rPr lang="en-US" sz="2200" spc="-180">
                <a:solidFill>
                  <a:srgbClr val="000000"/>
                </a:solidFill>
                <a:latin typeface="Public Sans"/>
                <a:ea typeface="Public Sans"/>
                <a:cs typeface="Public Sans"/>
                <a:sym typeface="Public Sans"/>
              </a:rPr>
              <a:t> berkin</a:t>
            </a:r>
            <a:r>
              <a:rPr lang="en-US" sz="2200" spc="-180">
                <a:solidFill>
                  <a:srgbClr val="000000"/>
                </a:solidFill>
                <a:latin typeface="Public Sans"/>
                <a:ea typeface="Public Sans"/>
                <a:cs typeface="Public Sans"/>
                <a:sym typeface="Public Sans"/>
              </a:rPr>
              <a:t>erj</a:t>
            </a:r>
            <a:r>
              <a:rPr lang="en-US" sz="2200" spc="-180">
                <a:solidFill>
                  <a:srgbClr val="000000"/>
                </a:solidFill>
                <a:latin typeface="Public Sans"/>
                <a:ea typeface="Public Sans"/>
                <a:cs typeface="Public Sans"/>
                <a:sym typeface="Public Sans"/>
              </a:rPr>
              <a:t>a </a:t>
            </a:r>
            <a:r>
              <a:rPr lang="en-US" sz="2200" spc="-180">
                <a:solidFill>
                  <a:srgbClr val="000000"/>
                </a:solidFill>
                <a:latin typeface="Public Sans"/>
                <a:ea typeface="Public Sans"/>
                <a:cs typeface="Public Sans"/>
                <a:sym typeface="Public Sans"/>
              </a:rPr>
              <a:t>kur</a:t>
            </a:r>
            <a:r>
              <a:rPr lang="en-US" sz="2200" spc="-180">
                <a:solidFill>
                  <a:srgbClr val="000000"/>
                </a:solidFill>
                <a:latin typeface="Public Sans"/>
                <a:ea typeface="Public Sans"/>
                <a:cs typeface="Public Sans"/>
                <a:sym typeface="Public Sans"/>
              </a:rPr>
              <a:t>ang bai</a:t>
            </a:r>
            <a:r>
              <a:rPr lang="en-US" sz="2200" spc="-180">
                <a:solidFill>
                  <a:srgbClr val="000000"/>
                </a:solidFill>
                <a:latin typeface="Public Sans"/>
                <a:ea typeface="Public Sans"/>
                <a:cs typeface="Public Sans"/>
                <a:sym typeface="Public Sans"/>
              </a:rPr>
              <a:t>k</a:t>
            </a:r>
            <a:r>
              <a:rPr lang="en-US" sz="2200" spc="-180">
                <a:solidFill>
                  <a:srgbClr val="000000"/>
                </a:solidFill>
                <a:latin typeface="Public Sans"/>
                <a:ea typeface="Public Sans"/>
                <a:cs typeface="Public Sans"/>
                <a:sym typeface="Public Sans"/>
              </a:rPr>
              <a:t> g</a:t>
            </a:r>
            <a:r>
              <a:rPr lang="en-US" sz="2200" spc="-180">
                <a:solidFill>
                  <a:srgbClr val="000000"/>
                </a:solidFill>
                <a:latin typeface="Public Sans"/>
                <a:ea typeface="Public Sans"/>
                <a:cs typeface="Public Sans"/>
                <a:sym typeface="Public Sans"/>
              </a:rPr>
              <a:t>una</a:t>
            </a:r>
            <a:r>
              <a:rPr lang="en-US" sz="2200" spc="-180">
                <a:solidFill>
                  <a:srgbClr val="000000"/>
                </a:solidFill>
                <a:latin typeface="Public Sans"/>
                <a:ea typeface="Public Sans"/>
                <a:cs typeface="Public Sans"/>
                <a:sym typeface="Public Sans"/>
              </a:rPr>
              <a:t> m</a:t>
            </a:r>
            <a:r>
              <a:rPr lang="en-US" sz="2200" spc="-180">
                <a:solidFill>
                  <a:srgbClr val="000000"/>
                </a:solidFill>
                <a:latin typeface="Public Sans"/>
                <a:ea typeface="Public Sans"/>
                <a:cs typeface="Public Sans"/>
                <a:sym typeface="Public Sans"/>
              </a:rPr>
              <a:t>eningk</a:t>
            </a:r>
            <a:r>
              <a:rPr lang="en-US" sz="2200" spc="-180">
                <a:solidFill>
                  <a:srgbClr val="000000"/>
                </a:solidFill>
                <a:latin typeface="Public Sans"/>
                <a:ea typeface="Public Sans"/>
                <a:cs typeface="Public Sans"/>
                <a:sym typeface="Public Sans"/>
              </a:rPr>
              <a:t>atk</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n</a:t>
            </a:r>
            <a:r>
              <a:rPr lang="en-US" sz="2200" spc="-180">
                <a:solidFill>
                  <a:srgbClr val="000000"/>
                </a:solidFill>
                <a:latin typeface="Public Sans"/>
                <a:ea typeface="Public Sans"/>
                <a:cs typeface="Public Sans"/>
                <a:sym typeface="Public Sans"/>
              </a:rPr>
              <a:t> visibilitas da</a:t>
            </a:r>
            <a:r>
              <a:rPr lang="en-US" sz="2200" spc="-180">
                <a:solidFill>
                  <a:srgbClr val="000000"/>
                </a:solidFill>
                <a:latin typeface="Public Sans"/>
                <a:ea typeface="Public Sans"/>
                <a:cs typeface="Public Sans"/>
                <a:sym typeface="Public Sans"/>
              </a:rPr>
              <a:t>n</a:t>
            </a:r>
            <a:r>
              <a:rPr lang="en-US" sz="2200" spc="-180">
                <a:solidFill>
                  <a:srgbClr val="000000"/>
                </a:solidFill>
                <a:latin typeface="Public Sans"/>
                <a:ea typeface="Public Sans"/>
                <a:cs typeface="Public Sans"/>
                <a:sym typeface="Public Sans"/>
              </a:rPr>
              <a:t> penju</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l</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n</a:t>
            </a:r>
            <a:r>
              <a:rPr lang="en-US" sz="2200" spc="-180">
                <a:solidFill>
                  <a:srgbClr val="000000"/>
                </a:solidFill>
                <a:latin typeface="Public Sans"/>
                <a:ea typeface="Public Sans"/>
                <a:cs typeface="Public Sans"/>
                <a:sym typeface="Public Sans"/>
              </a:rPr>
              <a:t>.</a:t>
            </a:r>
          </a:p>
        </p:txBody>
      </p:sp>
      <p:sp>
        <p:nvSpPr>
          <p:cNvPr name="TextBox 6" id="6"/>
          <p:cNvSpPr txBox="true"/>
          <p:nvPr/>
        </p:nvSpPr>
        <p:spPr>
          <a:xfrm rot="0">
            <a:off x="762530" y="2562216"/>
            <a:ext cx="8125691" cy="1563369"/>
          </a:xfrm>
          <a:prstGeom prst="rect">
            <a:avLst/>
          </a:prstGeom>
        </p:spPr>
        <p:txBody>
          <a:bodyPr anchor="t" rtlCol="false" tIns="0" lIns="0" bIns="0" rIns="0">
            <a:spAutoFit/>
          </a:bodyPr>
          <a:lstStyle/>
          <a:p>
            <a:pPr algn="just">
              <a:lnSpc>
                <a:spcPts val="3080"/>
              </a:lnSpc>
              <a:spcBef>
                <a:spcPct val="0"/>
              </a:spcBef>
            </a:pPr>
            <a:r>
              <a:rPr lang="en-US" sz="2200" spc="-180">
                <a:solidFill>
                  <a:srgbClr val="000000"/>
                </a:solidFill>
                <a:latin typeface="Public Sans"/>
                <a:ea typeface="Public Sans"/>
                <a:cs typeface="Public Sans"/>
                <a:sym typeface="Public Sans"/>
              </a:rPr>
              <a:t>Kategori</a:t>
            </a:r>
            <a:r>
              <a:rPr lang="en-US" sz="2200" spc="-180">
                <a:solidFill>
                  <a:srgbClr val="000000"/>
                </a:solidFill>
                <a:latin typeface="Public Sans"/>
                <a:ea typeface="Public Sans"/>
                <a:cs typeface="Public Sans"/>
                <a:sym typeface="Public Sans"/>
              </a:rPr>
              <a:t> Dresses (Gaun) memiliki jumlah ulasan tertinggi (6.145), diikuti oleh Knits (Rajutan) (4.626) dan Blouses (Blus) (2.983). Kategori lain seperti Chemises (Kemeja Wanita Tipis) (1) dan Casual Bottoms (Bawahan Kasual) (1) memiliki keterlibatan yang sangat rendah.</a:t>
            </a:r>
          </a:p>
        </p:txBody>
      </p:sp>
      <p:sp>
        <p:nvSpPr>
          <p:cNvPr name="TextBox 7" id="7"/>
          <p:cNvSpPr txBox="true"/>
          <p:nvPr/>
        </p:nvSpPr>
        <p:spPr>
          <a:xfrm rot="0">
            <a:off x="8419585" y="264776"/>
            <a:ext cx="9868415" cy="1354630"/>
          </a:xfrm>
          <a:prstGeom prst="rect">
            <a:avLst/>
          </a:prstGeom>
        </p:spPr>
        <p:txBody>
          <a:bodyPr anchor="t" rtlCol="false" tIns="0" lIns="0" bIns="0" rIns="0">
            <a:spAutoFit/>
          </a:bodyPr>
          <a:lstStyle/>
          <a:p>
            <a:pPr algn="ctr">
              <a:lnSpc>
                <a:spcPts val="10697"/>
              </a:lnSpc>
              <a:spcBef>
                <a:spcPct val="0"/>
              </a:spcBef>
            </a:pPr>
            <a:r>
              <a:rPr lang="en-US" b="true" sz="7641" spc="-626">
                <a:solidFill>
                  <a:srgbClr val="000000"/>
                </a:solidFill>
                <a:latin typeface="Poppins Bold"/>
                <a:ea typeface="Poppins Bold"/>
                <a:cs typeface="Poppins Bold"/>
                <a:sym typeface="Poppins Bold"/>
              </a:rPr>
              <a:t>DISTRIBUSI  CLASS</a:t>
            </a:r>
          </a:p>
        </p:txBody>
      </p:sp>
      <p:sp>
        <p:nvSpPr>
          <p:cNvPr name="TextBox 8" id="8"/>
          <p:cNvSpPr txBox="true"/>
          <p:nvPr/>
        </p:nvSpPr>
        <p:spPr>
          <a:xfrm rot="0">
            <a:off x="762530" y="4068436"/>
            <a:ext cx="1566333" cy="1172844"/>
          </a:xfrm>
          <a:prstGeom prst="rect">
            <a:avLst/>
          </a:prstGeom>
        </p:spPr>
        <p:txBody>
          <a:bodyPr anchor="t" rtlCol="false" tIns="0" lIns="0" bIns="0" rIns="0">
            <a:spAutoFit/>
          </a:bodyPr>
          <a:lstStyle/>
          <a:p>
            <a:pPr algn="ctr">
              <a:lnSpc>
                <a:spcPts val="3080"/>
              </a:lnSpc>
            </a:pPr>
          </a:p>
          <a:p>
            <a:pPr algn="ctr">
              <a:lnSpc>
                <a:spcPts val="3080"/>
              </a:lnSpc>
              <a:spcBef>
                <a:spcPct val="0"/>
              </a:spcBef>
            </a:pPr>
            <a:r>
              <a:rPr lang="en-US" sz="2200" spc="-180">
                <a:solidFill>
                  <a:srgbClr val="000000"/>
                </a:solidFill>
                <a:latin typeface="Public Sans"/>
                <a:ea typeface="Public Sans"/>
                <a:cs typeface="Public Sans"/>
                <a:sym typeface="Public Sans"/>
              </a:rPr>
              <a:t>I</a:t>
            </a:r>
            <a:r>
              <a:rPr lang="en-US" sz="2200" spc="-180">
                <a:solidFill>
                  <a:srgbClr val="000000"/>
                </a:solidFill>
                <a:latin typeface="Public Sans"/>
                <a:ea typeface="Public Sans"/>
                <a:cs typeface="Public Sans"/>
                <a:sym typeface="Public Sans"/>
              </a:rPr>
              <a:t>nsight Utama:</a:t>
            </a:r>
          </a:p>
          <a:p>
            <a:pPr algn="ctr">
              <a:lnSpc>
                <a:spcPts val="3080"/>
              </a:lnSpc>
              <a:spcBef>
                <a:spcPct val="0"/>
              </a:spcBef>
            </a:pPr>
          </a:p>
        </p:txBody>
      </p:sp>
      <p:grpSp>
        <p:nvGrpSpPr>
          <p:cNvPr name="Group 9" id="9"/>
          <p:cNvGrpSpPr/>
          <p:nvPr/>
        </p:nvGrpSpPr>
        <p:grpSpPr>
          <a:xfrm rot="-10800000">
            <a:off x="11490827" y="8928752"/>
            <a:ext cx="8402276" cy="671262"/>
            <a:chOff x="0" y="0"/>
            <a:chExt cx="11203035" cy="895016"/>
          </a:xfrm>
        </p:grpSpPr>
        <p:grpSp>
          <p:nvGrpSpPr>
            <p:cNvPr name="Group 10" id="10"/>
            <p:cNvGrpSpPr/>
            <p:nvPr/>
          </p:nvGrpSpPr>
          <p:grpSpPr>
            <a:xfrm rot="0">
              <a:off x="0" y="0"/>
              <a:ext cx="10282507" cy="895016"/>
              <a:chOff x="0" y="0"/>
              <a:chExt cx="3956290" cy="344366"/>
            </a:xfrm>
          </p:grpSpPr>
          <p:sp>
            <p:nvSpPr>
              <p:cNvPr name="Freeform 11" id="11"/>
              <p:cNvSpPr/>
              <p:nvPr/>
            </p:nvSpPr>
            <p:spPr>
              <a:xfrm flipH="false" flipV="false" rot="0">
                <a:off x="0" y="0"/>
                <a:ext cx="3956290" cy="344366"/>
              </a:xfrm>
              <a:custGeom>
                <a:avLst/>
                <a:gdLst/>
                <a:ahLst/>
                <a:cxnLst/>
                <a:rect r="r" b="b" t="t" l="l"/>
                <a:pathLst>
                  <a:path h="344366" w="3956290">
                    <a:moveTo>
                      <a:pt x="32754" y="0"/>
                    </a:moveTo>
                    <a:lnTo>
                      <a:pt x="3923536" y="0"/>
                    </a:lnTo>
                    <a:cubicBezTo>
                      <a:pt x="3932223" y="0"/>
                      <a:pt x="3940554" y="3451"/>
                      <a:pt x="3946697" y="9593"/>
                    </a:cubicBezTo>
                    <a:cubicBezTo>
                      <a:pt x="3952839" y="15736"/>
                      <a:pt x="3956290" y="24067"/>
                      <a:pt x="3956290" y="32754"/>
                    </a:cubicBezTo>
                    <a:lnTo>
                      <a:pt x="3956290" y="311612"/>
                    </a:lnTo>
                    <a:cubicBezTo>
                      <a:pt x="3956290" y="320299"/>
                      <a:pt x="3952839" y="328630"/>
                      <a:pt x="3946697" y="334772"/>
                    </a:cubicBezTo>
                    <a:cubicBezTo>
                      <a:pt x="3940554" y="340915"/>
                      <a:pt x="3932223" y="344366"/>
                      <a:pt x="3923536" y="344366"/>
                    </a:cubicBezTo>
                    <a:lnTo>
                      <a:pt x="32754" y="344366"/>
                    </a:lnTo>
                    <a:cubicBezTo>
                      <a:pt x="24067" y="344366"/>
                      <a:pt x="15736" y="340915"/>
                      <a:pt x="9593" y="334772"/>
                    </a:cubicBezTo>
                    <a:cubicBezTo>
                      <a:pt x="3451" y="328630"/>
                      <a:pt x="0" y="320299"/>
                      <a:pt x="0" y="311612"/>
                    </a:cubicBezTo>
                    <a:lnTo>
                      <a:pt x="0" y="32754"/>
                    </a:lnTo>
                    <a:cubicBezTo>
                      <a:pt x="0" y="24067"/>
                      <a:pt x="3451" y="15736"/>
                      <a:pt x="9593" y="9593"/>
                    </a:cubicBezTo>
                    <a:cubicBezTo>
                      <a:pt x="15736" y="3451"/>
                      <a:pt x="24067" y="0"/>
                      <a:pt x="32754" y="0"/>
                    </a:cubicBezTo>
                    <a:close/>
                  </a:path>
                </a:pathLst>
              </a:custGeom>
              <a:solidFill>
                <a:srgbClr val="AAD7D4"/>
              </a:solidFill>
            </p:spPr>
          </p:sp>
          <p:sp>
            <p:nvSpPr>
              <p:cNvPr name="TextBox 12" id="12"/>
              <p:cNvSpPr txBox="true"/>
              <p:nvPr/>
            </p:nvSpPr>
            <p:spPr>
              <a:xfrm>
                <a:off x="0" y="85725"/>
                <a:ext cx="3956290" cy="258641"/>
              </a:xfrm>
              <a:prstGeom prst="rect">
                <a:avLst/>
              </a:prstGeom>
            </p:spPr>
            <p:txBody>
              <a:bodyPr anchor="ctr" rtlCol="false" tIns="50800" lIns="50800" bIns="50800" rIns="50800"/>
              <a:lstStyle/>
              <a:p>
                <a:pPr algn="ctr">
                  <a:lnSpc>
                    <a:spcPts val="1925"/>
                  </a:lnSpc>
                </a:pPr>
              </a:p>
            </p:txBody>
          </p:sp>
        </p:grpSp>
        <p:grpSp>
          <p:nvGrpSpPr>
            <p:cNvPr name="Group 13" id="13"/>
            <p:cNvGrpSpPr/>
            <p:nvPr/>
          </p:nvGrpSpPr>
          <p:grpSpPr>
            <a:xfrm rot="0">
              <a:off x="10377760" y="0"/>
              <a:ext cx="825275" cy="825275"/>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AD7D4"/>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60"/>
                  </a:lnSpc>
                </a:pPr>
              </a:p>
            </p:txBody>
          </p:sp>
        </p:grpSp>
      </p:grpSp>
      <p:grpSp>
        <p:nvGrpSpPr>
          <p:cNvPr name="Group 16" id="16"/>
          <p:cNvGrpSpPr/>
          <p:nvPr/>
        </p:nvGrpSpPr>
        <p:grpSpPr>
          <a:xfrm rot="0">
            <a:off x="-7001094" y="474326"/>
            <a:ext cx="11083565" cy="514350"/>
            <a:chOff x="0" y="0"/>
            <a:chExt cx="3710315" cy="172183"/>
          </a:xfrm>
        </p:grpSpPr>
        <p:sp>
          <p:nvSpPr>
            <p:cNvPr name="Freeform 17" id="17"/>
            <p:cNvSpPr/>
            <p:nvPr/>
          </p:nvSpPr>
          <p:spPr>
            <a:xfrm flipH="false" flipV="false" rot="0">
              <a:off x="0" y="0"/>
              <a:ext cx="3710315" cy="172183"/>
            </a:xfrm>
            <a:custGeom>
              <a:avLst/>
              <a:gdLst/>
              <a:ahLst/>
              <a:cxnLst/>
              <a:rect r="r" b="b" t="t" l="l"/>
              <a:pathLst>
                <a:path h="172183" w="3710315">
                  <a:moveTo>
                    <a:pt x="34925" y="0"/>
                  </a:moveTo>
                  <a:lnTo>
                    <a:pt x="3675389" y="0"/>
                  </a:lnTo>
                  <a:cubicBezTo>
                    <a:pt x="3684652" y="0"/>
                    <a:pt x="3693535" y="3680"/>
                    <a:pt x="3700085" y="10229"/>
                  </a:cubicBezTo>
                  <a:cubicBezTo>
                    <a:pt x="3706635" y="16779"/>
                    <a:pt x="3710315" y="25662"/>
                    <a:pt x="3710315" y="34925"/>
                  </a:cubicBezTo>
                  <a:lnTo>
                    <a:pt x="3710315" y="137258"/>
                  </a:lnTo>
                  <a:cubicBezTo>
                    <a:pt x="3710315" y="156546"/>
                    <a:pt x="3694678" y="172183"/>
                    <a:pt x="3675389" y="172183"/>
                  </a:cubicBezTo>
                  <a:lnTo>
                    <a:pt x="34925" y="172183"/>
                  </a:lnTo>
                  <a:cubicBezTo>
                    <a:pt x="15637" y="172183"/>
                    <a:pt x="0" y="156546"/>
                    <a:pt x="0" y="137258"/>
                  </a:cubicBezTo>
                  <a:lnTo>
                    <a:pt x="0" y="34925"/>
                  </a:lnTo>
                  <a:cubicBezTo>
                    <a:pt x="0" y="15637"/>
                    <a:pt x="15637" y="0"/>
                    <a:pt x="34925" y="0"/>
                  </a:cubicBezTo>
                  <a:close/>
                </a:path>
              </a:pathLst>
            </a:custGeom>
            <a:solidFill>
              <a:srgbClr val="AAD7D4"/>
            </a:solidFill>
          </p:spPr>
        </p:sp>
        <p:sp>
          <p:nvSpPr>
            <p:cNvPr name="TextBox 18" id="18"/>
            <p:cNvSpPr txBox="true"/>
            <p:nvPr/>
          </p:nvSpPr>
          <p:spPr>
            <a:xfrm>
              <a:off x="0" y="85725"/>
              <a:ext cx="3710315" cy="86458"/>
            </a:xfrm>
            <a:prstGeom prst="rect">
              <a:avLst/>
            </a:prstGeom>
          </p:spPr>
          <p:txBody>
            <a:bodyPr anchor="ctr" rtlCol="false" tIns="50800" lIns="50800" bIns="50800" rIns="50800"/>
            <a:lstStyle/>
            <a:p>
              <a:pPr algn="ctr">
                <a:lnSpc>
                  <a:spcPts val="1925"/>
                </a:lnSpc>
              </a:pPr>
            </a:p>
          </p:txBody>
        </p:sp>
      </p:grpSp>
    </p:spTree>
  </p:cSld>
  <p:clrMapOvr>
    <a:masterClrMapping/>
  </p:clrMapOvr>
  <p:transition spd="fast">
    <p:fade/>
  </p:transition>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38166" y="1876774"/>
            <a:ext cx="7837979" cy="5820933"/>
          </a:xfrm>
          <a:custGeom>
            <a:avLst/>
            <a:gdLst/>
            <a:ahLst/>
            <a:cxnLst/>
            <a:rect r="r" b="b" t="t" l="l"/>
            <a:pathLst>
              <a:path h="5820933" w="7837979">
                <a:moveTo>
                  <a:pt x="0" y="0"/>
                </a:moveTo>
                <a:lnTo>
                  <a:pt x="7837979" y="0"/>
                </a:lnTo>
                <a:lnTo>
                  <a:pt x="7837979" y="5820933"/>
                </a:lnTo>
                <a:lnTo>
                  <a:pt x="0" y="5820933"/>
                </a:lnTo>
                <a:lnTo>
                  <a:pt x="0" y="0"/>
                </a:lnTo>
                <a:close/>
              </a:path>
            </a:pathLst>
          </a:custGeom>
          <a:blipFill>
            <a:blip r:embed="rId2"/>
            <a:stretch>
              <a:fillRect l="0" t="0" r="0" b="0"/>
            </a:stretch>
          </a:blipFill>
        </p:spPr>
      </p:sp>
      <p:grpSp>
        <p:nvGrpSpPr>
          <p:cNvPr name="Group 3" id="3"/>
          <p:cNvGrpSpPr/>
          <p:nvPr/>
        </p:nvGrpSpPr>
        <p:grpSpPr>
          <a:xfrm rot="0">
            <a:off x="13840101" y="889403"/>
            <a:ext cx="11083565" cy="514350"/>
            <a:chOff x="0" y="0"/>
            <a:chExt cx="3710315" cy="172183"/>
          </a:xfrm>
        </p:grpSpPr>
        <p:sp>
          <p:nvSpPr>
            <p:cNvPr name="Freeform 4" id="4"/>
            <p:cNvSpPr/>
            <p:nvPr/>
          </p:nvSpPr>
          <p:spPr>
            <a:xfrm flipH="false" flipV="false" rot="0">
              <a:off x="0" y="0"/>
              <a:ext cx="3710315" cy="172183"/>
            </a:xfrm>
            <a:custGeom>
              <a:avLst/>
              <a:gdLst/>
              <a:ahLst/>
              <a:cxnLst/>
              <a:rect r="r" b="b" t="t" l="l"/>
              <a:pathLst>
                <a:path h="172183" w="3710315">
                  <a:moveTo>
                    <a:pt x="34925" y="0"/>
                  </a:moveTo>
                  <a:lnTo>
                    <a:pt x="3675389" y="0"/>
                  </a:lnTo>
                  <a:cubicBezTo>
                    <a:pt x="3684652" y="0"/>
                    <a:pt x="3693535" y="3680"/>
                    <a:pt x="3700085" y="10229"/>
                  </a:cubicBezTo>
                  <a:cubicBezTo>
                    <a:pt x="3706635" y="16779"/>
                    <a:pt x="3710315" y="25662"/>
                    <a:pt x="3710315" y="34925"/>
                  </a:cubicBezTo>
                  <a:lnTo>
                    <a:pt x="3710315" y="137258"/>
                  </a:lnTo>
                  <a:cubicBezTo>
                    <a:pt x="3710315" y="156546"/>
                    <a:pt x="3694678" y="172183"/>
                    <a:pt x="3675389" y="172183"/>
                  </a:cubicBezTo>
                  <a:lnTo>
                    <a:pt x="34925" y="172183"/>
                  </a:lnTo>
                  <a:cubicBezTo>
                    <a:pt x="15637" y="172183"/>
                    <a:pt x="0" y="156546"/>
                    <a:pt x="0" y="137258"/>
                  </a:cubicBezTo>
                  <a:lnTo>
                    <a:pt x="0" y="34925"/>
                  </a:lnTo>
                  <a:cubicBezTo>
                    <a:pt x="0" y="15637"/>
                    <a:pt x="15637" y="0"/>
                    <a:pt x="34925" y="0"/>
                  </a:cubicBezTo>
                  <a:close/>
                </a:path>
              </a:pathLst>
            </a:custGeom>
            <a:solidFill>
              <a:srgbClr val="AAD7D4"/>
            </a:solidFill>
          </p:spPr>
        </p:sp>
        <p:sp>
          <p:nvSpPr>
            <p:cNvPr name="TextBox 5" id="5"/>
            <p:cNvSpPr txBox="true"/>
            <p:nvPr/>
          </p:nvSpPr>
          <p:spPr>
            <a:xfrm>
              <a:off x="0" y="85725"/>
              <a:ext cx="3710315" cy="86458"/>
            </a:xfrm>
            <a:prstGeom prst="rect">
              <a:avLst/>
            </a:prstGeom>
          </p:spPr>
          <p:txBody>
            <a:bodyPr anchor="ctr" rtlCol="false" tIns="50800" lIns="50800" bIns="50800" rIns="50800"/>
            <a:lstStyle/>
            <a:p>
              <a:pPr algn="ctr">
                <a:lnSpc>
                  <a:spcPts val="1925"/>
                </a:lnSpc>
              </a:pPr>
            </a:p>
          </p:txBody>
        </p:sp>
      </p:grpSp>
      <p:grpSp>
        <p:nvGrpSpPr>
          <p:cNvPr name="Group 6" id="6"/>
          <p:cNvGrpSpPr/>
          <p:nvPr/>
        </p:nvGrpSpPr>
        <p:grpSpPr>
          <a:xfrm rot="0">
            <a:off x="-711070" y="9060575"/>
            <a:ext cx="8402276" cy="671262"/>
            <a:chOff x="0" y="0"/>
            <a:chExt cx="11203035" cy="895016"/>
          </a:xfrm>
        </p:grpSpPr>
        <p:grpSp>
          <p:nvGrpSpPr>
            <p:cNvPr name="Group 7" id="7"/>
            <p:cNvGrpSpPr/>
            <p:nvPr/>
          </p:nvGrpSpPr>
          <p:grpSpPr>
            <a:xfrm rot="0">
              <a:off x="0" y="0"/>
              <a:ext cx="10282507" cy="895016"/>
              <a:chOff x="0" y="0"/>
              <a:chExt cx="3956290" cy="344366"/>
            </a:xfrm>
          </p:grpSpPr>
          <p:sp>
            <p:nvSpPr>
              <p:cNvPr name="Freeform 8" id="8"/>
              <p:cNvSpPr/>
              <p:nvPr/>
            </p:nvSpPr>
            <p:spPr>
              <a:xfrm flipH="false" flipV="false" rot="0">
                <a:off x="0" y="0"/>
                <a:ext cx="3956290" cy="344366"/>
              </a:xfrm>
              <a:custGeom>
                <a:avLst/>
                <a:gdLst/>
                <a:ahLst/>
                <a:cxnLst/>
                <a:rect r="r" b="b" t="t" l="l"/>
                <a:pathLst>
                  <a:path h="344366" w="3956290">
                    <a:moveTo>
                      <a:pt x="32754" y="0"/>
                    </a:moveTo>
                    <a:lnTo>
                      <a:pt x="3923536" y="0"/>
                    </a:lnTo>
                    <a:cubicBezTo>
                      <a:pt x="3932223" y="0"/>
                      <a:pt x="3940554" y="3451"/>
                      <a:pt x="3946697" y="9593"/>
                    </a:cubicBezTo>
                    <a:cubicBezTo>
                      <a:pt x="3952839" y="15736"/>
                      <a:pt x="3956290" y="24067"/>
                      <a:pt x="3956290" y="32754"/>
                    </a:cubicBezTo>
                    <a:lnTo>
                      <a:pt x="3956290" y="311612"/>
                    </a:lnTo>
                    <a:cubicBezTo>
                      <a:pt x="3956290" y="320299"/>
                      <a:pt x="3952839" y="328630"/>
                      <a:pt x="3946697" y="334772"/>
                    </a:cubicBezTo>
                    <a:cubicBezTo>
                      <a:pt x="3940554" y="340915"/>
                      <a:pt x="3932223" y="344366"/>
                      <a:pt x="3923536" y="344366"/>
                    </a:cubicBezTo>
                    <a:lnTo>
                      <a:pt x="32754" y="344366"/>
                    </a:lnTo>
                    <a:cubicBezTo>
                      <a:pt x="24067" y="344366"/>
                      <a:pt x="15736" y="340915"/>
                      <a:pt x="9593" y="334772"/>
                    </a:cubicBezTo>
                    <a:cubicBezTo>
                      <a:pt x="3451" y="328630"/>
                      <a:pt x="0" y="320299"/>
                      <a:pt x="0" y="311612"/>
                    </a:cubicBezTo>
                    <a:lnTo>
                      <a:pt x="0" y="32754"/>
                    </a:lnTo>
                    <a:cubicBezTo>
                      <a:pt x="0" y="24067"/>
                      <a:pt x="3451" y="15736"/>
                      <a:pt x="9593" y="9593"/>
                    </a:cubicBezTo>
                    <a:cubicBezTo>
                      <a:pt x="15736" y="3451"/>
                      <a:pt x="24067" y="0"/>
                      <a:pt x="32754" y="0"/>
                    </a:cubicBezTo>
                    <a:close/>
                  </a:path>
                </a:pathLst>
              </a:custGeom>
              <a:solidFill>
                <a:srgbClr val="AAD7D4"/>
              </a:solidFill>
            </p:spPr>
          </p:sp>
          <p:sp>
            <p:nvSpPr>
              <p:cNvPr name="TextBox 9" id="9"/>
              <p:cNvSpPr txBox="true"/>
              <p:nvPr/>
            </p:nvSpPr>
            <p:spPr>
              <a:xfrm>
                <a:off x="0" y="85725"/>
                <a:ext cx="3956290" cy="258641"/>
              </a:xfrm>
              <a:prstGeom prst="rect">
                <a:avLst/>
              </a:prstGeom>
            </p:spPr>
            <p:txBody>
              <a:bodyPr anchor="ctr" rtlCol="false" tIns="50800" lIns="50800" bIns="50800" rIns="50800"/>
              <a:lstStyle/>
              <a:p>
                <a:pPr algn="ctr">
                  <a:lnSpc>
                    <a:spcPts val="1925"/>
                  </a:lnSpc>
                </a:pPr>
              </a:p>
            </p:txBody>
          </p:sp>
        </p:grpSp>
        <p:grpSp>
          <p:nvGrpSpPr>
            <p:cNvPr name="Group 10" id="10"/>
            <p:cNvGrpSpPr/>
            <p:nvPr/>
          </p:nvGrpSpPr>
          <p:grpSpPr>
            <a:xfrm rot="0">
              <a:off x="10377760" y="0"/>
              <a:ext cx="825275" cy="825275"/>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AD7D4"/>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60"/>
                  </a:lnSpc>
                </a:pPr>
              </a:p>
            </p:txBody>
          </p:sp>
        </p:grpSp>
      </p:grpSp>
      <p:sp>
        <p:nvSpPr>
          <p:cNvPr name="TextBox 13" id="1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14</a:t>
            </a:r>
          </a:p>
        </p:txBody>
      </p:sp>
      <p:sp>
        <p:nvSpPr>
          <p:cNvPr name="TextBox 14" id="14"/>
          <p:cNvSpPr txBox="true"/>
          <p:nvPr/>
        </p:nvSpPr>
        <p:spPr>
          <a:xfrm rot="0">
            <a:off x="9088829" y="1886445"/>
            <a:ext cx="7193678" cy="830265"/>
          </a:xfrm>
          <a:prstGeom prst="rect">
            <a:avLst/>
          </a:prstGeom>
        </p:spPr>
        <p:txBody>
          <a:bodyPr anchor="t" rtlCol="false" tIns="0" lIns="0" bIns="0" rIns="0">
            <a:spAutoFit/>
          </a:bodyPr>
          <a:lstStyle/>
          <a:p>
            <a:pPr algn="ctr">
              <a:lnSpc>
                <a:spcPts val="6777"/>
              </a:lnSpc>
              <a:spcBef>
                <a:spcPct val="0"/>
              </a:spcBef>
            </a:pPr>
            <a:r>
              <a:rPr lang="en-US" sz="4841" spc="-396">
                <a:solidFill>
                  <a:srgbClr val="000000"/>
                </a:solidFill>
                <a:latin typeface="Public Sans"/>
                <a:ea typeface="Public Sans"/>
                <a:cs typeface="Public Sans"/>
                <a:sym typeface="Public Sans"/>
              </a:rPr>
              <a:t>Analisis Distribusi  Nama Divisi</a:t>
            </a:r>
          </a:p>
        </p:txBody>
      </p:sp>
      <p:sp>
        <p:nvSpPr>
          <p:cNvPr name="TextBox 15" id="15"/>
          <p:cNvSpPr txBox="true"/>
          <p:nvPr/>
        </p:nvSpPr>
        <p:spPr>
          <a:xfrm rot="0">
            <a:off x="9045569" y="4608781"/>
            <a:ext cx="8125691" cy="4297044"/>
          </a:xfrm>
          <a:prstGeom prst="rect">
            <a:avLst/>
          </a:prstGeom>
        </p:spPr>
        <p:txBody>
          <a:bodyPr anchor="t" rtlCol="false" tIns="0" lIns="0" bIns="0" rIns="0">
            <a:spAutoFit/>
          </a:bodyPr>
          <a:lstStyle/>
          <a:p>
            <a:pPr algn="just">
              <a:lnSpc>
                <a:spcPts val="3080"/>
              </a:lnSpc>
              <a:spcBef>
                <a:spcPct val="0"/>
              </a:spcBef>
            </a:pPr>
          </a:p>
          <a:p>
            <a:pPr algn="just">
              <a:lnSpc>
                <a:spcPts val="3080"/>
              </a:lnSpc>
              <a:spcBef>
                <a:spcPct val="0"/>
              </a:spcBef>
            </a:pPr>
            <a:r>
              <a:rPr lang="en-US" sz="2200" spc="-180">
                <a:solidFill>
                  <a:srgbClr val="000000"/>
                </a:solidFill>
                <a:latin typeface="Public Sans"/>
                <a:ea typeface="Public Sans"/>
                <a:cs typeface="Public Sans"/>
                <a:sym typeface="Public Sans"/>
              </a:rPr>
              <a:t>Insight Utama:</a:t>
            </a:r>
          </a:p>
          <a:p>
            <a:pPr algn="just" marL="474984" indent="-237492" lvl="1">
              <a:lnSpc>
                <a:spcPts val="3080"/>
              </a:lnSpc>
              <a:buFont typeface="Arial"/>
              <a:buChar char="•"/>
            </a:pPr>
            <a:r>
              <a:rPr lang="en-US" sz="2200" spc="-180">
                <a:solidFill>
                  <a:srgbClr val="000000"/>
                </a:solidFill>
                <a:latin typeface="Public Sans"/>
                <a:ea typeface="Public Sans"/>
                <a:cs typeface="Public Sans"/>
                <a:sym typeface="Public Sans"/>
              </a:rPr>
              <a:t>Dom</a:t>
            </a:r>
            <a:r>
              <a:rPr lang="en-US" sz="2200" spc="-180">
                <a:solidFill>
                  <a:srgbClr val="000000"/>
                </a:solidFill>
                <a:latin typeface="Public Sans"/>
                <a:ea typeface="Public Sans"/>
                <a:cs typeface="Public Sans"/>
                <a:sym typeface="Public Sans"/>
              </a:rPr>
              <a:t>inasi Divisi General: Sebagian besar ulasan berasal dari divisi General, yang menandakan basis pelanggan yang lebih luas.</a:t>
            </a:r>
          </a:p>
          <a:p>
            <a:pPr algn="just" marL="474984" indent="-237492" lvl="1">
              <a:lnSpc>
                <a:spcPts val="3080"/>
              </a:lnSpc>
              <a:buFont typeface="Arial"/>
              <a:buChar char="•"/>
            </a:pPr>
            <a:r>
              <a:rPr lang="en-US" sz="2200" spc="-180">
                <a:solidFill>
                  <a:srgbClr val="000000"/>
                </a:solidFill>
                <a:latin typeface="Public Sans"/>
                <a:ea typeface="Public Sans"/>
                <a:cs typeface="Public Sans"/>
                <a:sym typeface="Public Sans"/>
              </a:rPr>
              <a:t>Kehadiran Pasar Petite: Divisi General Petite memiliki keterlibatan yang signifikan, menunjukkan adanya permintaan untuk pakaian berukuran kecil (petite).</a:t>
            </a:r>
          </a:p>
          <a:p>
            <a:pPr algn="just" marL="474984" indent="-237492" lvl="1">
              <a:lnSpc>
                <a:spcPts val="3080"/>
              </a:lnSpc>
              <a:buFont typeface="Arial"/>
              <a:buChar char="•"/>
            </a:pPr>
            <a:r>
              <a:rPr lang="en-US" sz="2200" spc="-180">
                <a:solidFill>
                  <a:srgbClr val="000000"/>
                </a:solidFill>
                <a:latin typeface="Public Sans"/>
                <a:ea typeface="Public Sans"/>
                <a:cs typeface="Public Sans"/>
                <a:sym typeface="Public Sans"/>
              </a:rPr>
              <a:t>Rendahnya Ulasan Divisi Intimates: Kategori Intimates memiliki lebih sedikit ulasan, yang mungkin disebabkan oleh penjualan yang lebih rendah atau keengganan pelanggan untuk mengulas produk semacam itu.</a:t>
            </a:r>
          </a:p>
        </p:txBody>
      </p:sp>
      <p:sp>
        <p:nvSpPr>
          <p:cNvPr name="TextBox 16" id="16"/>
          <p:cNvSpPr txBox="true"/>
          <p:nvPr/>
        </p:nvSpPr>
        <p:spPr>
          <a:xfrm rot="0">
            <a:off x="9045569" y="2924505"/>
            <a:ext cx="8802584" cy="1563369"/>
          </a:xfrm>
          <a:prstGeom prst="rect">
            <a:avLst/>
          </a:prstGeom>
        </p:spPr>
        <p:txBody>
          <a:bodyPr anchor="t" rtlCol="false" tIns="0" lIns="0" bIns="0" rIns="0">
            <a:spAutoFit/>
          </a:bodyPr>
          <a:lstStyle/>
          <a:p>
            <a:pPr algn="just">
              <a:lnSpc>
                <a:spcPts val="3080"/>
              </a:lnSpc>
              <a:spcBef>
                <a:spcPct val="0"/>
              </a:spcBef>
            </a:pPr>
            <a:r>
              <a:rPr lang="en-US" sz="2200" spc="-180">
                <a:solidFill>
                  <a:srgbClr val="000000"/>
                </a:solidFill>
                <a:latin typeface="Public Sans"/>
                <a:ea typeface="Public Sans"/>
                <a:cs typeface="Public Sans"/>
                <a:sym typeface="Public Sans"/>
              </a:rPr>
              <a:t>Divisi G</a:t>
            </a:r>
            <a:r>
              <a:rPr lang="en-US" sz="2200" spc="-180">
                <a:solidFill>
                  <a:srgbClr val="000000"/>
                </a:solidFill>
                <a:latin typeface="Public Sans"/>
                <a:ea typeface="Public Sans"/>
                <a:cs typeface="Public Sans"/>
                <a:sym typeface="Public Sans"/>
              </a:rPr>
              <a:t>eneral (Umum) memiliki jumlah ulasan tertinggi (13.364), diikuti oleh General Petite (Umum Ukuran Kecil) (7.837). Divisi Intimates (Pakaian Dalam) memiliki jumlah ulasan paling sedikit (1.423), yang menunjukkan keterlibatan yang lebih rendah.</a:t>
            </a:r>
          </a:p>
        </p:txBody>
      </p:sp>
      <p:sp>
        <p:nvSpPr>
          <p:cNvPr name="TextBox 17" id="17"/>
          <p:cNvSpPr txBox="true"/>
          <p:nvPr/>
        </p:nvSpPr>
        <p:spPr>
          <a:xfrm rot="0">
            <a:off x="-1024247" y="246610"/>
            <a:ext cx="12235317" cy="1354630"/>
          </a:xfrm>
          <a:prstGeom prst="rect">
            <a:avLst/>
          </a:prstGeom>
        </p:spPr>
        <p:txBody>
          <a:bodyPr anchor="t" rtlCol="false" tIns="0" lIns="0" bIns="0" rIns="0">
            <a:spAutoFit/>
          </a:bodyPr>
          <a:lstStyle/>
          <a:p>
            <a:pPr algn="ctr">
              <a:lnSpc>
                <a:spcPts val="10697"/>
              </a:lnSpc>
              <a:spcBef>
                <a:spcPct val="0"/>
              </a:spcBef>
            </a:pPr>
            <a:r>
              <a:rPr lang="en-US" b="true" sz="7641" spc="-626">
                <a:solidFill>
                  <a:srgbClr val="000000"/>
                </a:solidFill>
                <a:latin typeface="Poppins Bold"/>
                <a:ea typeface="Poppins Bold"/>
                <a:cs typeface="Poppins Bold"/>
                <a:sym typeface="Poppins Bold"/>
              </a:rPr>
              <a:t>DISTRIBUSI DIVISION</a:t>
            </a:r>
          </a:p>
        </p:txBody>
      </p:sp>
    </p:spTree>
  </p:cSld>
  <p:clrMapOvr>
    <a:masterClrMapping/>
  </p:clrMapOvr>
  <p:transition spd="fast">
    <p:fade/>
  </p:transition>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060537" y="2139172"/>
            <a:ext cx="7785939" cy="5474267"/>
          </a:xfrm>
          <a:custGeom>
            <a:avLst/>
            <a:gdLst/>
            <a:ahLst/>
            <a:cxnLst/>
            <a:rect r="r" b="b" t="t" l="l"/>
            <a:pathLst>
              <a:path h="5474267" w="7785939">
                <a:moveTo>
                  <a:pt x="0" y="0"/>
                </a:moveTo>
                <a:lnTo>
                  <a:pt x="7785939" y="0"/>
                </a:lnTo>
                <a:lnTo>
                  <a:pt x="7785939" y="5474267"/>
                </a:lnTo>
                <a:lnTo>
                  <a:pt x="0" y="5474267"/>
                </a:lnTo>
                <a:lnTo>
                  <a:pt x="0" y="0"/>
                </a:lnTo>
                <a:close/>
              </a:path>
            </a:pathLst>
          </a:custGeom>
          <a:blipFill>
            <a:blip r:embed="rId2"/>
            <a:stretch>
              <a:fillRect l="0" t="0" r="0" b="0"/>
            </a:stretch>
          </a:blipFill>
        </p:spPr>
      </p:sp>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15</a:t>
            </a:r>
          </a:p>
        </p:txBody>
      </p:sp>
      <p:sp>
        <p:nvSpPr>
          <p:cNvPr name="TextBox 4" id="4"/>
          <p:cNvSpPr txBox="true"/>
          <p:nvPr/>
        </p:nvSpPr>
        <p:spPr>
          <a:xfrm rot="0">
            <a:off x="0" y="1514631"/>
            <a:ext cx="9144000" cy="830265"/>
          </a:xfrm>
          <a:prstGeom prst="rect">
            <a:avLst/>
          </a:prstGeom>
        </p:spPr>
        <p:txBody>
          <a:bodyPr anchor="t" rtlCol="false" tIns="0" lIns="0" bIns="0" rIns="0">
            <a:spAutoFit/>
          </a:bodyPr>
          <a:lstStyle/>
          <a:p>
            <a:pPr algn="ctr">
              <a:lnSpc>
                <a:spcPts val="6777"/>
              </a:lnSpc>
              <a:spcBef>
                <a:spcPct val="0"/>
              </a:spcBef>
            </a:pPr>
            <a:r>
              <a:rPr lang="en-US" sz="4841" spc="-396">
                <a:solidFill>
                  <a:srgbClr val="000000"/>
                </a:solidFill>
                <a:latin typeface="Public Sans"/>
                <a:ea typeface="Public Sans"/>
                <a:cs typeface="Public Sans"/>
                <a:sym typeface="Public Sans"/>
              </a:rPr>
              <a:t>Analisis Distribusi Rekomendasi</a:t>
            </a:r>
          </a:p>
        </p:txBody>
      </p:sp>
      <p:sp>
        <p:nvSpPr>
          <p:cNvPr name="TextBox 5" id="5"/>
          <p:cNvSpPr txBox="true"/>
          <p:nvPr/>
        </p:nvSpPr>
        <p:spPr>
          <a:xfrm rot="0">
            <a:off x="762530" y="4844299"/>
            <a:ext cx="8125691" cy="3515994"/>
          </a:xfrm>
          <a:prstGeom prst="rect">
            <a:avLst/>
          </a:prstGeom>
        </p:spPr>
        <p:txBody>
          <a:bodyPr anchor="t" rtlCol="false" tIns="0" lIns="0" bIns="0" rIns="0">
            <a:spAutoFit/>
          </a:bodyPr>
          <a:lstStyle/>
          <a:p>
            <a:pPr algn="just" marL="474984" indent="-237492" lvl="1">
              <a:lnSpc>
                <a:spcPts val="3080"/>
              </a:lnSpc>
              <a:buFont typeface="Arial"/>
              <a:buChar char="•"/>
            </a:pPr>
            <a:r>
              <a:rPr lang="en-US" sz="2200" spc="-180">
                <a:solidFill>
                  <a:srgbClr val="000000"/>
                </a:solidFill>
                <a:latin typeface="Public Sans"/>
                <a:ea typeface="Public Sans"/>
                <a:cs typeface="Public Sans"/>
                <a:sym typeface="Public Sans"/>
              </a:rPr>
              <a:t>Tingkat Rekomend</a:t>
            </a:r>
            <a:r>
              <a:rPr lang="en-US" sz="2200" spc="-180">
                <a:solidFill>
                  <a:srgbClr val="000000"/>
                </a:solidFill>
                <a:latin typeface="Public Sans"/>
                <a:ea typeface="Public Sans"/>
                <a:cs typeface="Public Sans"/>
                <a:sym typeface="Public Sans"/>
              </a:rPr>
              <a:t>asi Tinggi: Sek</a:t>
            </a:r>
            <a:r>
              <a:rPr lang="en-US" sz="2200" spc="-180">
                <a:solidFill>
                  <a:srgbClr val="000000"/>
                </a:solidFill>
                <a:latin typeface="Public Sans"/>
                <a:ea typeface="Public Sans"/>
                <a:cs typeface="Public Sans"/>
                <a:sym typeface="Public Sans"/>
              </a:rPr>
              <a:t>i</a:t>
            </a:r>
            <a:r>
              <a:rPr lang="en-US" sz="2200" spc="-180">
                <a:solidFill>
                  <a:srgbClr val="000000"/>
                </a:solidFill>
                <a:latin typeface="Public Sans"/>
                <a:ea typeface="Public Sans"/>
                <a:cs typeface="Public Sans"/>
                <a:sym typeface="Public Sans"/>
              </a:rPr>
              <a:t>tar 82%</a:t>
            </a:r>
            <a:r>
              <a:rPr lang="en-US" sz="2200" spc="-180">
                <a:solidFill>
                  <a:srgbClr val="000000"/>
                </a:solidFill>
                <a:latin typeface="Public Sans"/>
                <a:ea typeface="Public Sans"/>
                <a:cs typeface="Public Sans"/>
                <a:sym typeface="Public Sans"/>
              </a:rPr>
              <a:t> pelangg</a:t>
            </a:r>
            <a:r>
              <a:rPr lang="en-US" sz="2200" spc="-180">
                <a:solidFill>
                  <a:srgbClr val="000000"/>
                </a:solidFill>
                <a:latin typeface="Public Sans"/>
                <a:ea typeface="Public Sans"/>
                <a:cs typeface="Public Sans"/>
                <a:sym typeface="Public Sans"/>
              </a:rPr>
              <a:t>an mereko</a:t>
            </a:r>
            <a:r>
              <a:rPr lang="en-US" sz="2200" spc="-180">
                <a:solidFill>
                  <a:srgbClr val="000000"/>
                </a:solidFill>
                <a:latin typeface="Public Sans"/>
                <a:ea typeface="Public Sans"/>
                <a:cs typeface="Public Sans"/>
                <a:sym typeface="Public Sans"/>
              </a:rPr>
              <a:t>mendasikan produk</a:t>
            </a:r>
            <a:r>
              <a:rPr lang="en-US" sz="2200" spc="-180">
                <a:solidFill>
                  <a:srgbClr val="000000"/>
                </a:solidFill>
                <a:latin typeface="Public Sans"/>
                <a:ea typeface="Public Sans"/>
                <a:cs typeface="Public Sans"/>
                <a:sym typeface="Public Sans"/>
              </a:rPr>
              <a:t>, yan</a:t>
            </a:r>
            <a:r>
              <a:rPr lang="en-US" sz="2200" spc="-180">
                <a:solidFill>
                  <a:srgbClr val="000000"/>
                </a:solidFill>
                <a:latin typeface="Public Sans"/>
                <a:ea typeface="Public Sans"/>
                <a:cs typeface="Public Sans"/>
                <a:sym typeface="Public Sans"/>
              </a:rPr>
              <a:t>g mena</a:t>
            </a:r>
            <a:r>
              <a:rPr lang="en-US" sz="2200" spc="-180">
                <a:solidFill>
                  <a:srgbClr val="000000"/>
                </a:solidFill>
                <a:latin typeface="Public Sans"/>
                <a:ea typeface="Public Sans"/>
                <a:cs typeface="Public Sans"/>
                <a:sym typeface="Public Sans"/>
              </a:rPr>
              <a:t>nda</a:t>
            </a:r>
            <a:r>
              <a:rPr lang="en-US" sz="2200" spc="-180">
                <a:solidFill>
                  <a:srgbClr val="000000"/>
                </a:solidFill>
                <a:latin typeface="Public Sans"/>
                <a:ea typeface="Public Sans"/>
                <a:cs typeface="Public Sans"/>
                <a:sym typeface="Public Sans"/>
              </a:rPr>
              <a:t>kan kepuasan</a:t>
            </a:r>
            <a:r>
              <a:rPr lang="en-US" sz="2200" spc="-180">
                <a:solidFill>
                  <a:srgbClr val="000000"/>
                </a:solidFill>
                <a:latin typeface="Public Sans"/>
                <a:ea typeface="Public Sans"/>
                <a:cs typeface="Public Sans"/>
                <a:sym typeface="Public Sans"/>
              </a:rPr>
              <a:t> pelangga</a:t>
            </a:r>
            <a:r>
              <a:rPr lang="en-US" sz="2200" spc="-180">
                <a:solidFill>
                  <a:srgbClr val="000000"/>
                </a:solidFill>
                <a:latin typeface="Public Sans"/>
                <a:ea typeface="Public Sans"/>
                <a:cs typeface="Public Sans"/>
                <a:sym typeface="Public Sans"/>
              </a:rPr>
              <a:t>n secara keseluruhan.</a:t>
            </a:r>
          </a:p>
          <a:p>
            <a:pPr algn="just" marL="474984" indent="-237492" lvl="1">
              <a:lnSpc>
                <a:spcPts val="3080"/>
              </a:lnSpc>
              <a:buFont typeface="Arial"/>
              <a:buChar char="•"/>
            </a:pPr>
            <a:r>
              <a:rPr lang="en-US" sz="2200" spc="-180">
                <a:solidFill>
                  <a:srgbClr val="000000"/>
                </a:solidFill>
                <a:latin typeface="Public Sans"/>
                <a:ea typeface="Public Sans"/>
                <a:cs typeface="Public Sans"/>
                <a:sym typeface="Public Sans"/>
              </a:rPr>
              <a:t>Ump</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n</a:t>
            </a:r>
            <a:r>
              <a:rPr lang="en-US" sz="2200" spc="-180">
                <a:solidFill>
                  <a:srgbClr val="000000"/>
                </a:solidFill>
                <a:latin typeface="Public Sans"/>
                <a:ea typeface="Public Sans"/>
                <a:cs typeface="Public Sans"/>
                <a:sym typeface="Public Sans"/>
              </a:rPr>
              <a:t> B</a:t>
            </a:r>
            <a:r>
              <a:rPr lang="en-US" sz="2200" spc="-180">
                <a:solidFill>
                  <a:srgbClr val="000000"/>
                </a:solidFill>
                <a:latin typeface="Public Sans"/>
                <a:ea typeface="Public Sans"/>
                <a:cs typeface="Public Sans"/>
                <a:sym typeface="Public Sans"/>
              </a:rPr>
              <a:t>alik Negatif</a:t>
            </a:r>
            <a:r>
              <a:rPr lang="en-US" sz="2200" spc="-180">
                <a:solidFill>
                  <a:srgbClr val="000000"/>
                </a:solidFill>
                <a:latin typeface="Public Sans"/>
                <a:ea typeface="Public Sans"/>
                <a:cs typeface="Public Sans"/>
                <a:sym typeface="Public Sans"/>
              </a:rPr>
              <a:t> Minor: Hanya 18% p</a:t>
            </a:r>
            <a:r>
              <a:rPr lang="en-US" sz="2200" spc="-180">
                <a:solidFill>
                  <a:srgbClr val="000000"/>
                </a:solidFill>
                <a:latin typeface="Public Sans"/>
                <a:ea typeface="Public Sans"/>
                <a:cs typeface="Public Sans"/>
                <a:sym typeface="Public Sans"/>
              </a:rPr>
              <a:t>elang</a:t>
            </a:r>
            <a:r>
              <a:rPr lang="en-US" sz="2200" spc="-180">
                <a:solidFill>
                  <a:srgbClr val="000000"/>
                </a:solidFill>
                <a:latin typeface="Public Sans"/>
                <a:ea typeface="Public Sans"/>
                <a:cs typeface="Public Sans"/>
                <a:sym typeface="Public Sans"/>
              </a:rPr>
              <a:t>gan</a:t>
            </a:r>
            <a:r>
              <a:rPr lang="en-US" sz="2200" spc="-180">
                <a:solidFill>
                  <a:srgbClr val="000000"/>
                </a:solidFill>
                <a:latin typeface="Public Sans"/>
                <a:ea typeface="Public Sans"/>
                <a:cs typeface="Public Sans"/>
                <a:sym typeface="Public Sans"/>
              </a:rPr>
              <a:t> y</a:t>
            </a:r>
            <a:r>
              <a:rPr lang="en-US" sz="2200" spc="-180">
                <a:solidFill>
                  <a:srgbClr val="000000"/>
                </a:solidFill>
                <a:latin typeface="Public Sans"/>
                <a:ea typeface="Public Sans"/>
                <a:cs typeface="Public Sans"/>
                <a:sym typeface="Public Sans"/>
              </a:rPr>
              <a:t>an</a:t>
            </a:r>
            <a:r>
              <a:rPr lang="en-US" sz="2200" spc="-180">
                <a:solidFill>
                  <a:srgbClr val="000000"/>
                </a:solidFill>
                <a:latin typeface="Public Sans"/>
                <a:ea typeface="Public Sans"/>
                <a:cs typeface="Public Sans"/>
                <a:sym typeface="Public Sans"/>
              </a:rPr>
              <a:t>g</a:t>
            </a:r>
            <a:r>
              <a:rPr lang="en-US" sz="2200" spc="-180">
                <a:solidFill>
                  <a:srgbClr val="000000"/>
                </a:solidFill>
                <a:latin typeface="Public Sans"/>
                <a:ea typeface="Public Sans"/>
                <a:cs typeface="Public Sans"/>
                <a:sym typeface="Public Sans"/>
              </a:rPr>
              <a:t> tidak </a:t>
            </a:r>
            <a:r>
              <a:rPr lang="en-US" sz="2200" spc="-180">
                <a:solidFill>
                  <a:srgbClr val="000000"/>
                </a:solidFill>
                <a:latin typeface="Public Sans"/>
                <a:ea typeface="Public Sans"/>
                <a:cs typeface="Public Sans"/>
                <a:sym typeface="Public Sans"/>
              </a:rPr>
              <a:t>m</a:t>
            </a:r>
            <a:r>
              <a:rPr lang="en-US" sz="2200" spc="-180">
                <a:solidFill>
                  <a:srgbClr val="000000"/>
                </a:solidFill>
                <a:latin typeface="Public Sans"/>
                <a:ea typeface="Public Sans"/>
                <a:cs typeface="Public Sans"/>
                <a:sym typeface="Public Sans"/>
              </a:rPr>
              <a:t>erekomendasikan produk, yang menunjukkan adanya area untuk p</a:t>
            </a:r>
            <a:r>
              <a:rPr lang="en-US" sz="2200" spc="-180">
                <a:solidFill>
                  <a:srgbClr val="000000"/>
                </a:solidFill>
                <a:latin typeface="Public Sans"/>
                <a:ea typeface="Public Sans"/>
                <a:cs typeface="Public Sans"/>
                <a:sym typeface="Public Sans"/>
              </a:rPr>
              <a:t>erb</a:t>
            </a:r>
            <a:r>
              <a:rPr lang="en-US" sz="2200" spc="-180">
                <a:solidFill>
                  <a:srgbClr val="000000"/>
                </a:solidFill>
                <a:latin typeface="Public Sans"/>
                <a:ea typeface="Public Sans"/>
                <a:cs typeface="Public Sans"/>
                <a:sym typeface="Public Sans"/>
              </a:rPr>
              <a:t>ai</a:t>
            </a:r>
            <a:r>
              <a:rPr lang="en-US" sz="2200" spc="-180">
                <a:solidFill>
                  <a:srgbClr val="000000"/>
                </a:solidFill>
                <a:latin typeface="Public Sans"/>
                <a:ea typeface="Public Sans"/>
                <a:cs typeface="Public Sans"/>
                <a:sym typeface="Public Sans"/>
              </a:rPr>
              <a:t>kan</a:t>
            </a:r>
            <a:r>
              <a:rPr lang="en-US" sz="2200" spc="-180">
                <a:solidFill>
                  <a:srgbClr val="000000"/>
                </a:solidFill>
                <a:latin typeface="Public Sans"/>
                <a:ea typeface="Public Sans"/>
                <a:cs typeface="Public Sans"/>
                <a:sym typeface="Public Sans"/>
              </a:rPr>
              <a:t> potensi</a:t>
            </a:r>
            <a:r>
              <a:rPr lang="en-US" sz="2200" spc="-180">
                <a:solidFill>
                  <a:srgbClr val="000000"/>
                </a:solidFill>
                <a:latin typeface="Public Sans"/>
                <a:ea typeface="Public Sans"/>
                <a:cs typeface="Public Sans"/>
                <a:sym typeface="Public Sans"/>
              </a:rPr>
              <a:t>al.</a:t>
            </a:r>
          </a:p>
          <a:p>
            <a:pPr algn="just" marL="474984" indent="-237492" lvl="1">
              <a:lnSpc>
                <a:spcPts val="3080"/>
              </a:lnSpc>
              <a:buFont typeface="Arial"/>
              <a:buChar char="•"/>
            </a:pPr>
            <a:r>
              <a:rPr lang="en-US" sz="2200" spc="-180">
                <a:solidFill>
                  <a:srgbClr val="000000"/>
                </a:solidFill>
                <a:latin typeface="Public Sans"/>
                <a:ea typeface="Public Sans"/>
                <a:cs typeface="Public Sans"/>
                <a:sym typeface="Public Sans"/>
              </a:rPr>
              <a:t>Jamin</a:t>
            </a:r>
            <a:r>
              <a:rPr lang="en-US" sz="2200" spc="-180">
                <a:solidFill>
                  <a:srgbClr val="000000"/>
                </a:solidFill>
                <a:latin typeface="Public Sans"/>
                <a:ea typeface="Public Sans"/>
                <a:cs typeface="Public Sans"/>
                <a:sym typeface="Public Sans"/>
              </a:rPr>
              <a:t>an Kualitas:</a:t>
            </a:r>
            <a:r>
              <a:rPr lang="en-US" sz="2200" spc="-180">
                <a:solidFill>
                  <a:srgbClr val="000000"/>
                </a:solidFill>
                <a:latin typeface="Public Sans"/>
                <a:ea typeface="Public Sans"/>
                <a:cs typeface="Public Sans"/>
                <a:sym typeface="Public Sans"/>
              </a:rPr>
              <a:t> Memahami karakt</a:t>
            </a:r>
            <a:r>
              <a:rPr lang="en-US" sz="2200" spc="-180">
                <a:solidFill>
                  <a:srgbClr val="000000"/>
                </a:solidFill>
                <a:latin typeface="Public Sans"/>
                <a:ea typeface="Public Sans"/>
                <a:cs typeface="Public Sans"/>
                <a:sym typeface="Public Sans"/>
              </a:rPr>
              <a:t>eri</a:t>
            </a:r>
            <a:r>
              <a:rPr lang="en-US" sz="2200" spc="-180">
                <a:solidFill>
                  <a:srgbClr val="000000"/>
                </a:solidFill>
                <a:latin typeface="Public Sans"/>
                <a:ea typeface="Public Sans"/>
                <a:cs typeface="Public Sans"/>
                <a:sym typeface="Public Sans"/>
              </a:rPr>
              <a:t>stik produk y</a:t>
            </a:r>
            <a:r>
              <a:rPr lang="en-US" sz="2200" spc="-180">
                <a:solidFill>
                  <a:srgbClr val="000000"/>
                </a:solidFill>
                <a:latin typeface="Public Sans"/>
                <a:ea typeface="Public Sans"/>
                <a:cs typeface="Public Sans"/>
                <a:sym typeface="Public Sans"/>
              </a:rPr>
              <a:t>ang ti</a:t>
            </a:r>
            <a:r>
              <a:rPr lang="en-US" sz="2200" spc="-180">
                <a:solidFill>
                  <a:srgbClr val="000000"/>
                </a:solidFill>
                <a:latin typeface="Public Sans"/>
                <a:ea typeface="Public Sans"/>
                <a:cs typeface="Public Sans"/>
                <a:sym typeface="Public Sans"/>
              </a:rPr>
              <a:t>d</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k</a:t>
            </a:r>
            <a:r>
              <a:rPr lang="en-US" sz="2200" spc="-180">
                <a:solidFill>
                  <a:srgbClr val="000000"/>
                </a:solidFill>
                <a:latin typeface="Public Sans"/>
                <a:ea typeface="Public Sans"/>
                <a:cs typeface="Public Sans"/>
                <a:sym typeface="Public Sans"/>
              </a:rPr>
              <a:t> dir</a:t>
            </a:r>
            <a:r>
              <a:rPr lang="en-US" sz="2200" spc="-180">
                <a:solidFill>
                  <a:srgbClr val="000000"/>
                </a:solidFill>
                <a:latin typeface="Public Sans"/>
                <a:ea typeface="Public Sans"/>
                <a:cs typeface="Public Sans"/>
                <a:sym typeface="Public Sans"/>
              </a:rPr>
              <a:t>ekomend</a:t>
            </a:r>
            <a:r>
              <a:rPr lang="en-US" sz="2200" spc="-180">
                <a:solidFill>
                  <a:srgbClr val="000000"/>
                </a:solidFill>
                <a:latin typeface="Public Sans"/>
                <a:ea typeface="Public Sans"/>
                <a:cs typeface="Public Sans"/>
                <a:sym typeface="Public Sans"/>
              </a:rPr>
              <a:t>asikan</a:t>
            </a:r>
            <a:r>
              <a:rPr lang="en-US" sz="2200" spc="-180">
                <a:solidFill>
                  <a:srgbClr val="000000"/>
                </a:solidFill>
                <a:latin typeface="Public Sans"/>
                <a:ea typeface="Public Sans"/>
                <a:cs typeface="Public Sans"/>
                <a:sym typeface="Public Sans"/>
              </a:rPr>
              <a:t> (mis</a:t>
            </a:r>
            <a:r>
              <a:rPr lang="en-US" sz="2200" spc="-180">
                <a:solidFill>
                  <a:srgbClr val="000000"/>
                </a:solidFill>
                <a:latin typeface="Public Sans"/>
                <a:ea typeface="Public Sans"/>
                <a:cs typeface="Public Sans"/>
                <a:sym typeface="Public Sans"/>
              </a:rPr>
              <a:t>alny</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 r</a:t>
            </a:r>
            <a:r>
              <a:rPr lang="en-US" sz="2200" spc="-180">
                <a:solidFill>
                  <a:srgbClr val="000000"/>
                </a:solidFill>
                <a:latin typeface="Public Sans"/>
                <a:ea typeface="Public Sans"/>
                <a:cs typeface="Public Sans"/>
                <a:sym typeface="Public Sans"/>
              </a:rPr>
              <a:t>at</a:t>
            </a:r>
            <a:r>
              <a:rPr lang="en-US" sz="2200" spc="-180">
                <a:solidFill>
                  <a:srgbClr val="000000"/>
                </a:solidFill>
                <a:latin typeface="Public Sans"/>
                <a:ea typeface="Public Sans"/>
                <a:cs typeface="Public Sans"/>
                <a:sym typeface="Public Sans"/>
              </a:rPr>
              <a:t>i</a:t>
            </a:r>
            <a:r>
              <a:rPr lang="en-US" sz="2200" spc="-180">
                <a:solidFill>
                  <a:srgbClr val="000000"/>
                </a:solidFill>
                <a:latin typeface="Public Sans"/>
                <a:ea typeface="Public Sans"/>
                <a:cs typeface="Public Sans"/>
                <a:sym typeface="Public Sans"/>
              </a:rPr>
              <a:t>ng rendah,</a:t>
            </a:r>
            <a:r>
              <a:rPr lang="en-US" sz="2200" spc="-180">
                <a:solidFill>
                  <a:srgbClr val="000000"/>
                </a:solidFill>
                <a:latin typeface="Public Sans"/>
                <a:ea typeface="Public Sans"/>
                <a:cs typeface="Public Sans"/>
                <a:sym typeface="Public Sans"/>
              </a:rPr>
              <a:t> kategori tert</a:t>
            </a:r>
            <a:r>
              <a:rPr lang="en-US" sz="2200" spc="-180">
                <a:solidFill>
                  <a:srgbClr val="000000"/>
                </a:solidFill>
                <a:latin typeface="Public Sans"/>
                <a:ea typeface="Public Sans"/>
                <a:cs typeface="Public Sans"/>
                <a:sym typeface="Public Sans"/>
              </a:rPr>
              <a:t>entu) d</a:t>
            </a:r>
            <a:r>
              <a:rPr lang="en-US" sz="2200" spc="-180">
                <a:solidFill>
                  <a:srgbClr val="000000"/>
                </a:solidFill>
                <a:latin typeface="Public Sans"/>
                <a:ea typeface="Public Sans"/>
                <a:cs typeface="Public Sans"/>
                <a:sym typeface="Public Sans"/>
              </a:rPr>
              <a:t>apat membant</a:t>
            </a:r>
            <a:r>
              <a:rPr lang="en-US" sz="2200" spc="-180">
                <a:solidFill>
                  <a:srgbClr val="000000"/>
                </a:solidFill>
                <a:latin typeface="Public Sans"/>
                <a:ea typeface="Public Sans"/>
                <a:cs typeface="Public Sans"/>
                <a:sym typeface="Public Sans"/>
              </a:rPr>
              <a:t>u</a:t>
            </a:r>
            <a:r>
              <a:rPr lang="en-US" sz="2200" spc="-180">
                <a:solidFill>
                  <a:srgbClr val="000000"/>
                </a:solidFill>
                <a:latin typeface="Public Sans"/>
                <a:ea typeface="Public Sans"/>
                <a:cs typeface="Public Sans"/>
                <a:sym typeface="Public Sans"/>
              </a:rPr>
              <a:t> m</a:t>
            </a:r>
            <a:r>
              <a:rPr lang="en-US" sz="2200" spc="-180">
                <a:solidFill>
                  <a:srgbClr val="000000"/>
                </a:solidFill>
                <a:latin typeface="Public Sans"/>
                <a:ea typeface="Public Sans"/>
                <a:cs typeface="Public Sans"/>
                <a:sym typeface="Public Sans"/>
              </a:rPr>
              <a:t>eningk</a:t>
            </a:r>
            <a:r>
              <a:rPr lang="en-US" sz="2200" spc="-180">
                <a:solidFill>
                  <a:srgbClr val="000000"/>
                </a:solidFill>
                <a:latin typeface="Public Sans"/>
                <a:ea typeface="Public Sans"/>
                <a:cs typeface="Public Sans"/>
                <a:sym typeface="Public Sans"/>
              </a:rPr>
              <a:t>atk</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n</a:t>
            </a:r>
            <a:r>
              <a:rPr lang="en-US" sz="2200" spc="-180">
                <a:solidFill>
                  <a:srgbClr val="000000"/>
                </a:solidFill>
                <a:latin typeface="Public Sans"/>
                <a:ea typeface="Public Sans"/>
                <a:cs typeface="Public Sans"/>
                <a:sym typeface="Public Sans"/>
              </a:rPr>
              <a:t> kualitas da</a:t>
            </a:r>
            <a:r>
              <a:rPr lang="en-US" sz="2200" spc="-180">
                <a:solidFill>
                  <a:srgbClr val="000000"/>
                </a:solidFill>
                <a:latin typeface="Public Sans"/>
                <a:ea typeface="Public Sans"/>
                <a:cs typeface="Public Sans"/>
                <a:sym typeface="Public Sans"/>
              </a:rPr>
              <a:t>n</a:t>
            </a:r>
            <a:r>
              <a:rPr lang="en-US" sz="2200" spc="-180">
                <a:solidFill>
                  <a:srgbClr val="000000"/>
                </a:solidFill>
                <a:latin typeface="Public Sans"/>
                <a:ea typeface="Public Sans"/>
                <a:cs typeface="Public Sans"/>
                <a:sym typeface="Public Sans"/>
              </a:rPr>
              <a:t> penju</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l</a:t>
            </a:r>
            <a:r>
              <a:rPr lang="en-US" sz="2200" spc="-180">
                <a:solidFill>
                  <a:srgbClr val="000000"/>
                </a:solidFill>
                <a:latin typeface="Public Sans"/>
                <a:ea typeface="Public Sans"/>
                <a:cs typeface="Public Sans"/>
                <a:sym typeface="Public Sans"/>
              </a:rPr>
              <a:t>a</a:t>
            </a:r>
            <a:r>
              <a:rPr lang="en-US" sz="2200" spc="-180">
                <a:solidFill>
                  <a:srgbClr val="000000"/>
                </a:solidFill>
                <a:latin typeface="Public Sans"/>
                <a:ea typeface="Public Sans"/>
                <a:cs typeface="Public Sans"/>
                <a:sym typeface="Public Sans"/>
              </a:rPr>
              <a:t>n</a:t>
            </a:r>
            <a:r>
              <a:rPr lang="en-US" sz="2200" spc="-180">
                <a:solidFill>
                  <a:srgbClr val="000000"/>
                </a:solidFill>
                <a:latin typeface="Public Sans"/>
                <a:ea typeface="Public Sans"/>
                <a:cs typeface="Public Sans"/>
                <a:sym typeface="Public Sans"/>
              </a:rPr>
              <a:t>.</a:t>
            </a:r>
          </a:p>
        </p:txBody>
      </p:sp>
      <p:sp>
        <p:nvSpPr>
          <p:cNvPr name="TextBox 6" id="6"/>
          <p:cNvSpPr txBox="true"/>
          <p:nvPr/>
        </p:nvSpPr>
        <p:spPr>
          <a:xfrm rot="0">
            <a:off x="762530" y="2562216"/>
            <a:ext cx="8125691" cy="1172844"/>
          </a:xfrm>
          <a:prstGeom prst="rect">
            <a:avLst/>
          </a:prstGeom>
        </p:spPr>
        <p:txBody>
          <a:bodyPr anchor="t" rtlCol="false" tIns="0" lIns="0" bIns="0" rIns="0">
            <a:spAutoFit/>
          </a:bodyPr>
          <a:lstStyle/>
          <a:p>
            <a:pPr algn="just">
              <a:lnSpc>
                <a:spcPts val="3080"/>
              </a:lnSpc>
              <a:spcBef>
                <a:spcPct val="0"/>
              </a:spcBef>
            </a:pPr>
            <a:r>
              <a:rPr lang="en-US" sz="2200" spc="-180">
                <a:solidFill>
                  <a:srgbClr val="000000"/>
                </a:solidFill>
                <a:latin typeface="Public Sans"/>
                <a:ea typeface="Public Sans"/>
                <a:cs typeface="Public Sans"/>
                <a:sym typeface="Public Sans"/>
              </a:rPr>
              <a:t>Sebagi</a:t>
            </a:r>
            <a:r>
              <a:rPr lang="en-US" sz="2200" spc="-180">
                <a:solidFill>
                  <a:srgbClr val="000000"/>
                </a:solidFill>
                <a:latin typeface="Public Sans"/>
                <a:ea typeface="Public Sans"/>
                <a:cs typeface="Public Sans"/>
                <a:sym typeface="Public Sans"/>
              </a:rPr>
              <a:t>an besar ulasan (18.523) merekomendasikan produk (Recommended IND = 1), sementara hanya 4.101 ulasan yang tidak merekomendasikannya (Recommended IND = 0).</a:t>
            </a:r>
          </a:p>
        </p:txBody>
      </p:sp>
      <p:sp>
        <p:nvSpPr>
          <p:cNvPr name="TextBox 7" id="7"/>
          <p:cNvSpPr txBox="true"/>
          <p:nvPr/>
        </p:nvSpPr>
        <p:spPr>
          <a:xfrm rot="0">
            <a:off x="5814436" y="206586"/>
            <a:ext cx="13186084" cy="1354630"/>
          </a:xfrm>
          <a:prstGeom prst="rect">
            <a:avLst/>
          </a:prstGeom>
        </p:spPr>
        <p:txBody>
          <a:bodyPr anchor="t" rtlCol="false" tIns="0" lIns="0" bIns="0" rIns="0">
            <a:spAutoFit/>
          </a:bodyPr>
          <a:lstStyle/>
          <a:p>
            <a:pPr algn="ctr">
              <a:lnSpc>
                <a:spcPts val="10697"/>
              </a:lnSpc>
              <a:spcBef>
                <a:spcPct val="0"/>
              </a:spcBef>
            </a:pPr>
            <a:r>
              <a:rPr lang="en-US" b="true" sz="7641" spc="-626">
                <a:solidFill>
                  <a:srgbClr val="000000"/>
                </a:solidFill>
                <a:latin typeface="Poppins Bold"/>
                <a:ea typeface="Poppins Bold"/>
                <a:cs typeface="Poppins Bold"/>
                <a:sym typeface="Poppins Bold"/>
              </a:rPr>
              <a:t>DISTRIBUSI  REKOMENDASI</a:t>
            </a:r>
          </a:p>
        </p:txBody>
      </p:sp>
      <p:sp>
        <p:nvSpPr>
          <p:cNvPr name="TextBox 8" id="8"/>
          <p:cNvSpPr txBox="true"/>
          <p:nvPr/>
        </p:nvSpPr>
        <p:spPr>
          <a:xfrm rot="0">
            <a:off x="762530" y="4068436"/>
            <a:ext cx="1566333" cy="1172844"/>
          </a:xfrm>
          <a:prstGeom prst="rect">
            <a:avLst/>
          </a:prstGeom>
        </p:spPr>
        <p:txBody>
          <a:bodyPr anchor="t" rtlCol="false" tIns="0" lIns="0" bIns="0" rIns="0">
            <a:spAutoFit/>
          </a:bodyPr>
          <a:lstStyle/>
          <a:p>
            <a:pPr algn="ctr">
              <a:lnSpc>
                <a:spcPts val="3080"/>
              </a:lnSpc>
            </a:pPr>
          </a:p>
          <a:p>
            <a:pPr algn="ctr">
              <a:lnSpc>
                <a:spcPts val="3080"/>
              </a:lnSpc>
              <a:spcBef>
                <a:spcPct val="0"/>
              </a:spcBef>
            </a:pPr>
            <a:r>
              <a:rPr lang="en-US" sz="2200" spc="-180">
                <a:solidFill>
                  <a:srgbClr val="000000"/>
                </a:solidFill>
                <a:latin typeface="Public Sans"/>
                <a:ea typeface="Public Sans"/>
                <a:cs typeface="Public Sans"/>
                <a:sym typeface="Public Sans"/>
              </a:rPr>
              <a:t>I</a:t>
            </a:r>
            <a:r>
              <a:rPr lang="en-US" sz="2200" spc="-180">
                <a:solidFill>
                  <a:srgbClr val="000000"/>
                </a:solidFill>
                <a:latin typeface="Public Sans"/>
                <a:ea typeface="Public Sans"/>
                <a:cs typeface="Public Sans"/>
                <a:sym typeface="Public Sans"/>
              </a:rPr>
              <a:t>nsight Utama:</a:t>
            </a:r>
          </a:p>
          <a:p>
            <a:pPr algn="ctr">
              <a:lnSpc>
                <a:spcPts val="3080"/>
              </a:lnSpc>
              <a:spcBef>
                <a:spcPct val="0"/>
              </a:spcBef>
            </a:pPr>
          </a:p>
        </p:txBody>
      </p:sp>
      <p:grpSp>
        <p:nvGrpSpPr>
          <p:cNvPr name="Group 9" id="9"/>
          <p:cNvGrpSpPr/>
          <p:nvPr/>
        </p:nvGrpSpPr>
        <p:grpSpPr>
          <a:xfrm rot="-10800000">
            <a:off x="11490827" y="8928752"/>
            <a:ext cx="8402276" cy="671262"/>
            <a:chOff x="0" y="0"/>
            <a:chExt cx="11203035" cy="895016"/>
          </a:xfrm>
        </p:grpSpPr>
        <p:grpSp>
          <p:nvGrpSpPr>
            <p:cNvPr name="Group 10" id="10"/>
            <p:cNvGrpSpPr/>
            <p:nvPr/>
          </p:nvGrpSpPr>
          <p:grpSpPr>
            <a:xfrm rot="0">
              <a:off x="0" y="0"/>
              <a:ext cx="10282507" cy="895016"/>
              <a:chOff x="0" y="0"/>
              <a:chExt cx="3956290" cy="344366"/>
            </a:xfrm>
          </p:grpSpPr>
          <p:sp>
            <p:nvSpPr>
              <p:cNvPr name="Freeform 11" id="11"/>
              <p:cNvSpPr/>
              <p:nvPr/>
            </p:nvSpPr>
            <p:spPr>
              <a:xfrm flipH="false" flipV="false" rot="0">
                <a:off x="0" y="0"/>
                <a:ext cx="3956290" cy="344366"/>
              </a:xfrm>
              <a:custGeom>
                <a:avLst/>
                <a:gdLst/>
                <a:ahLst/>
                <a:cxnLst/>
                <a:rect r="r" b="b" t="t" l="l"/>
                <a:pathLst>
                  <a:path h="344366" w="3956290">
                    <a:moveTo>
                      <a:pt x="32754" y="0"/>
                    </a:moveTo>
                    <a:lnTo>
                      <a:pt x="3923536" y="0"/>
                    </a:lnTo>
                    <a:cubicBezTo>
                      <a:pt x="3932223" y="0"/>
                      <a:pt x="3940554" y="3451"/>
                      <a:pt x="3946697" y="9593"/>
                    </a:cubicBezTo>
                    <a:cubicBezTo>
                      <a:pt x="3952839" y="15736"/>
                      <a:pt x="3956290" y="24067"/>
                      <a:pt x="3956290" y="32754"/>
                    </a:cubicBezTo>
                    <a:lnTo>
                      <a:pt x="3956290" y="311612"/>
                    </a:lnTo>
                    <a:cubicBezTo>
                      <a:pt x="3956290" y="320299"/>
                      <a:pt x="3952839" y="328630"/>
                      <a:pt x="3946697" y="334772"/>
                    </a:cubicBezTo>
                    <a:cubicBezTo>
                      <a:pt x="3940554" y="340915"/>
                      <a:pt x="3932223" y="344366"/>
                      <a:pt x="3923536" y="344366"/>
                    </a:cubicBezTo>
                    <a:lnTo>
                      <a:pt x="32754" y="344366"/>
                    </a:lnTo>
                    <a:cubicBezTo>
                      <a:pt x="24067" y="344366"/>
                      <a:pt x="15736" y="340915"/>
                      <a:pt x="9593" y="334772"/>
                    </a:cubicBezTo>
                    <a:cubicBezTo>
                      <a:pt x="3451" y="328630"/>
                      <a:pt x="0" y="320299"/>
                      <a:pt x="0" y="311612"/>
                    </a:cubicBezTo>
                    <a:lnTo>
                      <a:pt x="0" y="32754"/>
                    </a:lnTo>
                    <a:cubicBezTo>
                      <a:pt x="0" y="24067"/>
                      <a:pt x="3451" y="15736"/>
                      <a:pt x="9593" y="9593"/>
                    </a:cubicBezTo>
                    <a:cubicBezTo>
                      <a:pt x="15736" y="3451"/>
                      <a:pt x="24067" y="0"/>
                      <a:pt x="32754" y="0"/>
                    </a:cubicBezTo>
                    <a:close/>
                  </a:path>
                </a:pathLst>
              </a:custGeom>
              <a:solidFill>
                <a:srgbClr val="AAD7D4"/>
              </a:solidFill>
            </p:spPr>
          </p:sp>
          <p:sp>
            <p:nvSpPr>
              <p:cNvPr name="TextBox 12" id="12"/>
              <p:cNvSpPr txBox="true"/>
              <p:nvPr/>
            </p:nvSpPr>
            <p:spPr>
              <a:xfrm>
                <a:off x="0" y="85725"/>
                <a:ext cx="3956290" cy="258641"/>
              </a:xfrm>
              <a:prstGeom prst="rect">
                <a:avLst/>
              </a:prstGeom>
            </p:spPr>
            <p:txBody>
              <a:bodyPr anchor="ctr" rtlCol="false" tIns="50800" lIns="50800" bIns="50800" rIns="50800"/>
              <a:lstStyle/>
              <a:p>
                <a:pPr algn="ctr">
                  <a:lnSpc>
                    <a:spcPts val="1925"/>
                  </a:lnSpc>
                </a:pPr>
              </a:p>
            </p:txBody>
          </p:sp>
        </p:grpSp>
        <p:grpSp>
          <p:nvGrpSpPr>
            <p:cNvPr name="Group 13" id="13"/>
            <p:cNvGrpSpPr/>
            <p:nvPr/>
          </p:nvGrpSpPr>
          <p:grpSpPr>
            <a:xfrm rot="0">
              <a:off x="10377760" y="0"/>
              <a:ext cx="825275" cy="825275"/>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AD7D4"/>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60"/>
                  </a:lnSpc>
                </a:pPr>
              </a:p>
            </p:txBody>
          </p:sp>
        </p:grpSp>
      </p:grpSp>
      <p:grpSp>
        <p:nvGrpSpPr>
          <p:cNvPr name="Group 16" id="16"/>
          <p:cNvGrpSpPr/>
          <p:nvPr/>
        </p:nvGrpSpPr>
        <p:grpSpPr>
          <a:xfrm rot="0">
            <a:off x="-7001094" y="474326"/>
            <a:ext cx="11083565" cy="514350"/>
            <a:chOff x="0" y="0"/>
            <a:chExt cx="3710315" cy="172183"/>
          </a:xfrm>
        </p:grpSpPr>
        <p:sp>
          <p:nvSpPr>
            <p:cNvPr name="Freeform 17" id="17"/>
            <p:cNvSpPr/>
            <p:nvPr/>
          </p:nvSpPr>
          <p:spPr>
            <a:xfrm flipH="false" flipV="false" rot="0">
              <a:off x="0" y="0"/>
              <a:ext cx="3710315" cy="172183"/>
            </a:xfrm>
            <a:custGeom>
              <a:avLst/>
              <a:gdLst/>
              <a:ahLst/>
              <a:cxnLst/>
              <a:rect r="r" b="b" t="t" l="l"/>
              <a:pathLst>
                <a:path h="172183" w="3710315">
                  <a:moveTo>
                    <a:pt x="34925" y="0"/>
                  </a:moveTo>
                  <a:lnTo>
                    <a:pt x="3675389" y="0"/>
                  </a:lnTo>
                  <a:cubicBezTo>
                    <a:pt x="3684652" y="0"/>
                    <a:pt x="3693535" y="3680"/>
                    <a:pt x="3700085" y="10229"/>
                  </a:cubicBezTo>
                  <a:cubicBezTo>
                    <a:pt x="3706635" y="16779"/>
                    <a:pt x="3710315" y="25662"/>
                    <a:pt x="3710315" y="34925"/>
                  </a:cubicBezTo>
                  <a:lnTo>
                    <a:pt x="3710315" y="137258"/>
                  </a:lnTo>
                  <a:cubicBezTo>
                    <a:pt x="3710315" y="156546"/>
                    <a:pt x="3694678" y="172183"/>
                    <a:pt x="3675389" y="172183"/>
                  </a:cubicBezTo>
                  <a:lnTo>
                    <a:pt x="34925" y="172183"/>
                  </a:lnTo>
                  <a:cubicBezTo>
                    <a:pt x="15637" y="172183"/>
                    <a:pt x="0" y="156546"/>
                    <a:pt x="0" y="137258"/>
                  </a:cubicBezTo>
                  <a:lnTo>
                    <a:pt x="0" y="34925"/>
                  </a:lnTo>
                  <a:cubicBezTo>
                    <a:pt x="0" y="15637"/>
                    <a:pt x="15637" y="0"/>
                    <a:pt x="34925" y="0"/>
                  </a:cubicBezTo>
                  <a:close/>
                </a:path>
              </a:pathLst>
            </a:custGeom>
            <a:solidFill>
              <a:srgbClr val="AAD7D4"/>
            </a:solidFill>
          </p:spPr>
        </p:sp>
        <p:sp>
          <p:nvSpPr>
            <p:cNvPr name="TextBox 18" id="18"/>
            <p:cNvSpPr txBox="true"/>
            <p:nvPr/>
          </p:nvSpPr>
          <p:spPr>
            <a:xfrm>
              <a:off x="0" y="85725"/>
              <a:ext cx="3710315" cy="86458"/>
            </a:xfrm>
            <a:prstGeom prst="rect">
              <a:avLst/>
            </a:prstGeom>
          </p:spPr>
          <p:txBody>
            <a:bodyPr anchor="ctr" rtlCol="false" tIns="50800" lIns="50800" bIns="50800" rIns="50800"/>
            <a:lstStyle/>
            <a:p>
              <a:pPr algn="ctr">
                <a:lnSpc>
                  <a:spcPts val="1925"/>
                </a:lnSpc>
              </a:pPr>
            </a:p>
          </p:txBody>
        </p:sp>
      </p:grpSp>
    </p:spTree>
  </p:cSld>
  <p:clrMapOvr>
    <a:masterClrMapping/>
  </p:clrMapOvr>
  <p:transition spd="fast">
    <p:fade/>
  </p:transition>
</p:sld>
</file>

<file path=ppt/slides/slide1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16</a:t>
            </a:r>
          </a:p>
        </p:txBody>
      </p:sp>
      <p:grpSp>
        <p:nvGrpSpPr>
          <p:cNvPr name="Group 3" id="3"/>
          <p:cNvGrpSpPr/>
          <p:nvPr/>
        </p:nvGrpSpPr>
        <p:grpSpPr>
          <a:xfrm rot="0">
            <a:off x="15450540" y="-2127854"/>
            <a:ext cx="7454365" cy="4255707"/>
            <a:chOff x="0" y="0"/>
            <a:chExt cx="1963290" cy="1120845"/>
          </a:xfrm>
        </p:grpSpPr>
        <p:sp>
          <p:nvSpPr>
            <p:cNvPr name="Freeform 4" id="4"/>
            <p:cNvSpPr/>
            <p:nvPr/>
          </p:nvSpPr>
          <p:spPr>
            <a:xfrm flipH="false" flipV="false" rot="0">
              <a:off x="0" y="0"/>
              <a:ext cx="1963290" cy="1120845"/>
            </a:xfrm>
            <a:custGeom>
              <a:avLst/>
              <a:gdLst/>
              <a:ahLst/>
              <a:cxnLst/>
              <a:rect r="r" b="b" t="t" l="l"/>
              <a:pathLst>
                <a:path h="1120845" w="1963290">
                  <a:moveTo>
                    <a:pt x="0" y="0"/>
                  </a:moveTo>
                  <a:lnTo>
                    <a:pt x="1963290" y="0"/>
                  </a:lnTo>
                  <a:lnTo>
                    <a:pt x="1963290" y="1120845"/>
                  </a:lnTo>
                  <a:lnTo>
                    <a:pt x="0" y="1120845"/>
                  </a:lnTo>
                  <a:close/>
                </a:path>
              </a:pathLst>
            </a:custGeom>
            <a:solidFill>
              <a:srgbClr val="AAD7D4">
                <a:alpha val="55686"/>
              </a:srgbClr>
            </a:solidFill>
          </p:spPr>
        </p:sp>
        <p:sp>
          <p:nvSpPr>
            <p:cNvPr name="TextBox 5" id="5"/>
            <p:cNvSpPr txBox="true"/>
            <p:nvPr/>
          </p:nvSpPr>
          <p:spPr>
            <a:xfrm>
              <a:off x="0" y="-38100"/>
              <a:ext cx="1963290" cy="115894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4503470" y="7809128"/>
            <a:ext cx="7454365" cy="4255707"/>
            <a:chOff x="0" y="0"/>
            <a:chExt cx="1963290" cy="1120845"/>
          </a:xfrm>
        </p:grpSpPr>
        <p:sp>
          <p:nvSpPr>
            <p:cNvPr name="Freeform 7" id="7"/>
            <p:cNvSpPr/>
            <p:nvPr/>
          </p:nvSpPr>
          <p:spPr>
            <a:xfrm flipH="false" flipV="false" rot="0">
              <a:off x="0" y="0"/>
              <a:ext cx="1963290" cy="1120845"/>
            </a:xfrm>
            <a:custGeom>
              <a:avLst/>
              <a:gdLst/>
              <a:ahLst/>
              <a:cxnLst/>
              <a:rect r="r" b="b" t="t" l="l"/>
              <a:pathLst>
                <a:path h="1120845" w="1963290">
                  <a:moveTo>
                    <a:pt x="0" y="0"/>
                  </a:moveTo>
                  <a:lnTo>
                    <a:pt x="1963290" y="0"/>
                  </a:lnTo>
                  <a:lnTo>
                    <a:pt x="1963290" y="1120845"/>
                  </a:lnTo>
                  <a:lnTo>
                    <a:pt x="0" y="1120845"/>
                  </a:lnTo>
                  <a:close/>
                </a:path>
              </a:pathLst>
            </a:custGeom>
            <a:solidFill>
              <a:srgbClr val="AAD7D4">
                <a:alpha val="55686"/>
              </a:srgbClr>
            </a:solidFill>
          </p:spPr>
        </p:sp>
        <p:sp>
          <p:nvSpPr>
            <p:cNvPr name="TextBox 8" id="8"/>
            <p:cNvSpPr txBox="true"/>
            <p:nvPr/>
          </p:nvSpPr>
          <p:spPr>
            <a:xfrm>
              <a:off x="0" y="-38100"/>
              <a:ext cx="1963290" cy="115894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2520599" y="3620437"/>
            <a:ext cx="13518258" cy="1722649"/>
          </a:xfrm>
          <a:prstGeom prst="rect">
            <a:avLst/>
          </a:prstGeom>
        </p:spPr>
        <p:txBody>
          <a:bodyPr anchor="t" rtlCol="false" tIns="0" lIns="0" bIns="0" rIns="0">
            <a:spAutoFit/>
          </a:bodyPr>
          <a:lstStyle/>
          <a:p>
            <a:pPr algn="ctr">
              <a:lnSpc>
                <a:spcPts val="13473"/>
              </a:lnSpc>
              <a:spcBef>
                <a:spcPct val="0"/>
              </a:spcBef>
            </a:pPr>
            <a:r>
              <a:rPr lang="en-US" b="true" sz="9624">
                <a:solidFill>
                  <a:srgbClr val="000000"/>
                </a:solidFill>
                <a:latin typeface="Poppins Bold"/>
                <a:ea typeface="Poppins Bold"/>
                <a:cs typeface="Poppins Bold"/>
                <a:sym typeface="Poppins Bold"/>
              </a:rPr>
              <a:t>INSIGHT &amp; FINDINGS</a:t>
            </a:r>
          </a:p>
        </p:txBody>
      </p:sp>
      <p:grpSp>
        <p:nvGrpSpPr>
          <p:cNvPr name="Group 10" id="10"/>
          <p:cNvGrpSpPr/>
          <p:nvPr/>
        </p:nvGrpSpPr>
        <p:grpSpPr>
          <a:xfrm rot="0">
            <a:off x="666159" y="468960"/>
            <a:ext cx="7454365" cy="292317"/>
            <a:chOff x="0" y="0"/>
            <a:chExt cx="1963290" cy="76989"/>
          </a:xfrm>
        </p:grpSpPr>
        <p:sp>
          <p:nvSpPr>
            <p:cNvPr name="Freeform 11" id="11"/>
            <p:cNvSpPr/>
            <p:nvPr/>
          </p:nvSpPr>
          <p:spPr>
            <a:xfrm flipH="false" flipV="false" rot="0">
              <a:off x="0" y="0"/>
              <a:ext cx="1963290" cy="76989"/>
            </a:xfrm>
            <a:custGeom>
              <a:avLst/>
              <a:gdLst/>
              <a:ahLst/>
              <a:cxnLst/>
              <a:rect r="r" b="b" t="t" l="l"/>
              <a:pathLst>
                <a:path h="76989" w="1963290">
                  <a:moveTo>
                    <a:pt x="0" y="0"/>
                  </a:moveTo>
                  <a:lnTo>
                    <a:pt x="1963290" y="0"/>
                  </a:lnTo>
                  <a:lnTo>
                    <a:pt x="1963290" y="76989"/>
                  </a:lnTo>
                  <a:lnTo>
                    <a:pt x="0" y="76989"/>
                  </a:lnTo>
                  <a:close/>
                </a:path>
              </a:pathLst>
            </a:custGeom>
            <a:solidFill>
              <a:srgbClr val="AAD7D4">
                <a:alpha val="55686"/>
              </a:srgbClr>
            </a:solidFill>
          </p:spPr>
        </p:sp>
        <p:sp>
          <p:nvSpPr>
            <p:cNvPr name="TextBox 12" id="12"/>
            <p:cNvSpPr txBox="true"/>
            <p:nvPr/>
          </p:nvSpPr>
          <p:spPr>
            <a:xfrm>
              <a:off x="0" y="-38100"/>
              <a:ext cx="1963290" cy="115089"/>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9279728" y="9258300"/>
            <a:ext cx="7454365" cy="292317"/>
            <a:chOff x="0" y="0"/>
            <a:chExt cx="1963290" cy="76989"/>
          </a:xfrm>
        </p:grpSpPr>
        <p:sp>
          <p:nvSpPr>
            <p:cNvPr name="Freeform 14" id="14"/>
            <p:cNvSpPr/>
            <p:nvPr/>
          </p:nvSpPr>
          <p:spPr>
            <a:xfrm flipH="false" flipV="false" rot="0">
              <a:off x="0" y="0"/>
              <a:ext cx="1963290" cy="76989"/>
            </a:xfrm>
            <a:custGeom>
              <a:avLst/>
              <a:gdLst/>
              <a:ahLst/>
              <a:cxnLst/>
              <a:rect r="r" b="b" t="t" l="l"/>
              <a:pathLst>
                <a:path h="76989" w="1963290">
                  <a:moveTo>
                    <a:pt x="0" y="0"/>
                  </a:moveTo>
                  <a:lnTo>
                    <a:pt x="1963290" y="0"/>
                  </a:lnTo>
                  <a:lnTo>
                    <a:pt x="1963290" y="76989"/>
                  </a:lnTo>
                  <a:lnTo>
                    <a:pt x="0" y="76989"/>
                  </a:lnTo>
                  <a:close/>
                </a:path>
              </a:pathLst>
            </a:custGeom>
            <a:solidFill>
              <a:srgbClr val="AAD7D4">
                <a:alpha val="55686"/>
              </a:srgbClr>
            </a:solidFill>
          </p:spPr>
        </p:sp>
        <p:sp>
          <p:nvSpPr>
            <p:cNvPr name="TextBox 15" id="15"/>
            <p:cNvSpPr txBox="true"/>
            <p:nvPr/>
          </p:nvSpPr>
          <p:spPr>
            <a:xfrm>
              <a:off x="0" y="-38100"/>
              <a:ext cx="1963290" cy="115089"/>
            </a:xfrm>
            <a:prstGeom prst="rect">
              <a:avLst/>
            </a:prstGeom>
          </p:spPr>
          <p:txBody>
            <a:bodyPr anchor="ctr" rtlCol="false" tIns="50800" lIns="50800" bIns="50800" rIns="50800"/>
            <a:lstStyle/>
            <a:p>
              <a:pPr algn="ctr">
                <a:lnSpc>
                  <a:spcPts val="2659"/>
                </a:lnSpc>
              </a:pPr>
            </a:p>
          </p:txBody>
        </p:sp>
      </p:grpSp>
      <p:sp>
        <p:nvSpPr>
          <p:cNvPr name="TextBox 16" id="16"/>
          <p:cNvSpPr txBox="true"/>
          <p:nvPr/>
        </p:nvSpPr>
        <p:spPr>
          <a:xfrm rot="0">
            <a:off x="6378754" y="8354646"/>
            <a:ext cx="13256312" cy="767278"/>
          </a:xfrm>
          <a:prstGeom prst="rect">
            <a:avLst/>
          </a:prstGeom>
        </p:spPr>
        <p:txBody>
          <a:bodyPr anchor="t" rtlCol="false" tIns="0" lIns="0" bIns="0" rIns="0">
            <a:spAutoFit/>
          </a:bodyPr>
          <a:lstStyle/>
          <a:p>
            <a:pPr algn="ctr">
              <a:lnSpc>
                <a:spcPts val="6042"/>
              </a:lnSpc>
              <a:spcBef>
                <a:spcPct val="0"/>
              </a:spcBef>
            </a:pPr>
            <a:r>
              <a:rPr lang="en-US" b="true" sz="4316">
                <a:solidFill>
                  <a:srgbClr val="000000"/>
                </a:solidFill>
                <a:latin typeface="Poppins Bold"/>
                <a:ea typeface="Poppins Bold"/>
                <a:cs typeface="Poppins Bold"/>
                <a:sym typeface="Poppins Bold"/>
              </a:rPr>
              <a:t>CAPSTONE PROJECT</a:t>
            </a:r>
          </a:p>
        </p:txBody>
      </p:sp>
    </p:spTree>
  </p:cSld>
  <p:clrMapOvr>
    <a:masterClrMapping/>
  </p:clrMapOvr>
  <p:transition spd="fast">
    <p:fade/>
  </p:transition>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flipH="true">
            <a:off x="4757436" y="2718926"/>
            <a:ext cx="68332" cy="754868"/>
          </a:xfrm>
          <a:prstGeom prst="line">
            <a:avLst/>
          </a:prstGeom>
          <a:ln cap="flat" w="161925">
            <a:solidFill>
              <a:srgbClr val="000000"/>
            </a:solidFill>
            <a:prstDash val="solid"/>
            <a:headEnd type="none" len="sm" w="sm"/>
            <a:tailEnd type="arrow" len="sm" w="med"/>
          </a:ln>
        </p:spPr>
      </p:sp>
      <p:grpSp>
        <p:nvGrpSpPr>
          <p:cNvPr name="Group 3" id="3"/>
          <p:cNvGrpSpPr/>
          <p:nvPr/>
        </p:nvGrpSpPr>
        <p:grpSpPr>
          <a:xfrm rot="0">
            <a:off x="1342078" y="3798735"/>
            <a:ext cx="6830714" cy="2128485"/>
            <a:chOff x="0" y="0"/>
            <a:chExt cx="2286638" cy="712528"/>
          </a:xfrm>
        </p:grpSpPr>
        <p:sp>
          <p:nvSpPr>
            <p:cNvPr name="Freeform 4" id="4"/>
            <p:cNvSpPr/>
            <p:nvPr/>
          </p:nvSpPr>
          <p:spPr>
            <a:xfrm flipH="false" flipV="false" rot="0">
              <a:off x="0" y="0"/>
              <a:ext cx="2286638" cy="712528"/>
            </a:xfrm>
            <a:custGeom>
              <a:avLst/>
              <a:gdLst/>
              <a:ahLst/>
              <a:cxnLst/>
              <a:rect r="r" b="b" t="t" l="l"/>
              <a:pathLst>
                <a:path h="712528" w="2286638">
                  <a:moveTo>
                    <a:pt x="56670" y="0"/>
                  </a:moveTo>
                  <a:lnTo>
                    <a:pt x="2229968" y="0"/>
                  </a:lnTo>
                  <a:cubicBezTo>
                    <a:pt x="2261266" y="0"/>
                    <a:pt x="2286638" y="25372"/>
                    <a:pt x="2286638" y="56670"/>
                  </a:cubicBezTo>
                  <a:lnTo>
                    <a:pt x="2286638" y="655858"/>
                  </a:lnTo>
                  <a:cubicBezTo>
                    <a:pt x="2286638" y="670888"/>
                    <a:pt x="2280667" y="685302"/>
                    <a:pt x="2270040" y="695930"/>
                  </a:cubicBezTo>
                  <a:cubicBezTo>
                    <a:pt x="2259412" y="706557"/>
                    <a:pt x="2244998" y="712528"/>
                    <a:pt x="2229968" y="712528"/>
                  </a:cubicBezTo>
                  <a:lnTo>
                    <a:pt x="56670" y="712528"/>
                  </a:lnTo>
                  <a:cubicBezTo>
                    <a:pt x="25372" y="712528"/>
                    <a:pt x="0" y="687156"/>
                    <a:pt x="0" y="655858"/>
                  </a:cubicBezTo>
                  <a:lnTo>
                    <a:pt x="0" y="56670"/>
                  </a:lnTo>
                  <a:cubicBezTo>
                    <a:pt x="0" y="41640"/>
                    <a:pt x="5971" y="27226"/>
                    <a:pt x="16598" y="16598"/>
                  </a:cubicBezTo>
                  <a:cubicBezTo>
                    <a:pt x="27226" y="5971"/>
                    <a:pt x="41640" y="0"/>
                    <a:pt x="56670" y="0"/>
                  </a:cubicBezTo>
                  <a:close/>
                </a:path>
              </a:pathLst>
            </a:custGeom>
            <a:solidFill>
              <a:srgbClr val="AAD7D4"/>
            </a:solidFill>
          </p:spPr>
        </p:sp>
        <p:sp>
          <p:nvSpPr>
            <p:cNvPr name="TextBox 5" id="5"/>
            <p:cNvSpPr txBox="true"/>
            <p:nvPr/>
          </p:nvSpPr>
          <p:spPr>
            <a:xfrm>
              <a:off x="0" y="85725"/>
              <a:ext cx="2286638" cy="626803"/>
            </a:xfrm>
            <a:prstGeom prst="rect">
              <a:avLst/>
            </a:prstGeom>
          </p:spPr>
          <p:txBody>
            <a:bodyPr anchor="ctr" rtlCol="false" tIns="50800" lIns="50800" bIns="50800" rIns="50800"/>
            <a:lstStyle/>
            <a:p>
              <a:pPr algn="ctr">
                <a:lnSpc>
                  <a:spcPts val="1925"/>
                </a:lnSpc>
              </a:pPr>
            </a:p>
          </p:txBody>
        </p:sp>
      </p:grpSp>
      <p:sp>
        <p:nvSpPr>
          <p:cNvPr name="Freeform 6" id="6"/>
          <p:cNvSpPr/>
          <p:nvPr/>
        </p:nvSpPr>
        <p:spPr>
          <a:xfrm flipH="false" flipV="false" rot="0">
            <a:off x="9921293" y="2641616"/>
            <a:ext cx="7338007" cy="4935997"/>
          </a:xfrm>
          <a:custGeom>
            <a:avLst/>
            <a:gdLst/>
            <a:ahLst/>
            <a:cxnLst/>
            <a:rect r="r" b="b" t="t" l="l"/>
            <a:pathLst>
              <a:path h="4935997" w="7338007">
                <a:moveTo>
                  <a:pt x="0" y="0"/>
                </a:moveTo>
                <a:lnTo>
                  <a:pt x="7338007" y="0"/>
                </a:lnTo>
                <a:lnTo>
                  <a:pt x="7338007" y="4935997"/>
                </a:lnTo>
                <a:lnTo>
                  <a:pt x="0" y="4935997"/>
                </a:lnTo>
                <a:lnTo>
                  <a:pt x="0" y="0"/>
                </a:lnTo>
                <a:close/>
              </a:path>
            </a:pathLst>
          </a:custGeom>
          <a:blipFill>
            <a:blip r:embed="rId2"/>
            <a:stretch>
              <a:fillRect l="0" t="0" r="-1399" b="0"/>
            </a:stretch>
          </a:blipFill>
        </p:spPr>
      </p:sp>
      <p:grpSp>
        <p:nvGrpSpPr>
          <p:cNvPr name="Group 7" id="7"/>
          <p:cNvGrpSpPr/>
          <p:nvPr/>
        </p:nvGrpSpPr>
        <p:grpSpPr>
          <a:xfrm rot="0">
            <a:off x="1342078" y="6640978"/>
            <a:ext cx="6830714" cy="2128485"/>
            <a:chOff x="0" y="0"/>
            <a:chExt cx="2286638" cy="712528"/>
          </a:xfrm>
        </p:grpSpPr>
        <p:sp>
          <p:nvSpPr>
            <p:cNvPr name="Freeform 8" id="8"/>
            <p:cNvSpPr/>
            <p:nvPr/>
          </p:nvSpPr>
          <p:spPr>
            <a:xfrm flipH="false" flipV="false" rot="0">
              <a:off x="0" y="0"/>
              <a:ext cx="2286638" cy="712528"/>
            </a:xfrm>
            <a:custGeom>
              <a:avLst/>
              <a:gdLst/>
              <a:ahLst/>
              <a:cxnLst/>
              <a:rect r="r" b="b" t="t" l="l"/>
              <a:pathLst>
                <a:path h="712528" w="2286638">
                  <a:moveTo>
                    <a:pt x="56670" y="0"/>
                  </a:moveTo>
                  <a:lnTo>
                    <a:pt x="2229968" y="0"/>
                  </a:lnTo>
                  <a:cubicBezTo>
                    <a:pt x="2261266" y="0"/>
                    <a:pt x="2286638" y="25372"/>
                    <a:pt x="2286638" y="56670"/>
                  </a:cubicBezTo>
                  <a:lnTo>
                    <a:pt x="2286638" y="655858"/>
                  </a:lnTo>
                  <a:cubicBezTo>
                    <a:pt x="2286638" y="670888"/>
                    <a:pt x="2280667" y="685302"/>
                    <a:pt x="2270040" y="695930"/>
                  </a:cubicBezTo>
                  <a:cubicBezTo>
                    <a:pt x="2259412" y="706557"/>
                    <a:pt x="2244998" y="712528"/>
                    <a:pt x="2229968" y="712528"/>
                  </a:cubicBezTo>
                  <a:lnTo>
                    <a:pt x="56670" y="712528"/>
                  </a:lnTo>
                  <a:cubicBezTo>
                    <a:pt x="25372" y="712528"/>
                    <a:pt x="0" y="687156"/>
                    <a:pt x="0" y="655858"/>
                  </a:cubicBezTo>
                  <a:lnTo>
                    <a:pt x="0" y="56670"/>
                  </a:lnTo>
                  <a:cubicBezTo>
                    <a:pt x="0" y="41640"/>
                    <a:pt x="5971" y="27226"/>
                    <a:pt x="16598" y="16598"/>
                  </a:cubicBezTo>
                  <a:cubicBezTo>
                    <a:pt x="27226" y="5971"/>
                    <a:pt x="41640" y="0"/>
                    <a:pt x="56670" y="0"/>
                  </a:cubicBezTo>
                  <a:close/>
                </a:path>
              </a:pathLst>
            </a:custGeom>
            <a:solidFill>
              <a:srgbClr val="AAD7D4"/>
            </a:solidFill>
          </p:spPr>
        </p:sp>
        <p:sp>
          <p:nvSpPr>
            <p:cNvPr name="TextBox 9" id="9"/>
            <p:cNvSpPr txBox="true"/>
            <p:nvPr/>
          </p:nvSpPr>
          <p:spPr>
            <a:xfrm>
              <a:off x="0" y="85725"/>
              <a:ext cx="2286638" cy="626803"/>
            </a:xfrm>
            <a:prstGeom prst="rect">
              <a:avLst/>
            </a:prstGeom>
          </p:spPr>
          <p:txBody>
            <a:bodyPr anchor="ctr" rtlCol="false" tIns="50800" lIns="50800" bIns="50800" rIns="50800"/>
            <a:lstStyle/>
            <a:p>
              <a:pPr algn="ctr">
                <a:lnSpc>
                  <a:spcPts val="1925"/>
                </a:lnSpc>
              </a:pPr>
            </a:p>
          </p:txBody>
        </p:sp>
      </p:grpSp>
      <p:sp>
        <p:nvSpPr>
          <p:cNvPr name="TextBox 10" id="10"/>
          <p:cNvSpPr txBox="true"/>
          <p:nvPr/>
        </p:nvSpPr>
        <p:spPr>
          <a:xfrm rot="0">
            <a:off x="2453718" y="1273770"/>
            <a:ext cx="7000116" cy="1123532"/>
          </a:xfrm>
          <a:prstGeom prst="rect">
            <a:avLst/>
          </a:prstGeom>
        </p:spPr>
        <p:txBody>
          <a:bodyPr anchor="t" rtlCol="false" tIns="0" lIns="0" bIns="0" rIns="0">
            <a:spAutoFit/>
          </a:bodyPr>
          <a:lstStyle/>
          <a:p>
            <a:pPr algn="ctr">
              <a:lnSpc>
                <a:spcPts val="4212"/>
              </a:lnSpc>
            </a:pPr>
            <a:r>
              <a:rPr lang="en-US" b="true" sz="3695">
                <a:solidFill>
                  <a:srgbClr val="1C2120"/>
                </a:solidFill>
                <a:latin typeface="Poppins Bold"/>
                <a:ea typeface="Poppins Bold"/>
                <a:cs typeface="Poppins Bold"/>
                <a:sym typeface="Poppins Bold"/>
              </a:rPr>
              <a:t>Kenapa peringkat bintang saja tidak cukup?</a:t>
            </a:r>
          </a:p>
        </p:txBody>
      </p:sp>
      <p:sp>
        <p:nvSpPr>
          <p:cNvPr name="TextBox 11" id="11"/>
          <p:cNvSpPr txBox="true"/>
          <p:nvPr/>
        </p:nvSpPr>
        <p:spPr>
          <a:xfrm rot="0">
            <a:off x="1762922" y="3987365"/>
            <a:ext cx="4088094" cy="336500"/>
          </a:xfrm>
          <a:prstGeom prst="rect">
            <a:avLst/>
          </a:prstGeom>
        </p:spPr>
        <p:txBody>
          <a:bodyPr anchor="t" rtlCol="false" tIns="0" lIns="0" bIns="0" rIns="0">
            <a:spAutoFit/>
          </a:bodyPr>
          <a:lstStyle/>
          <a:p>
            <a:pPr algn="l">
              <a:lnSpc>
                <a:spcPts val="2460"/>
              </a:lnSpc>
            </a:pPr>
            <a:r>
              <a:rPr lang="en-US" sz="2157" b="true">
                <a:solidFill>
                  <a:srgbClr val="1C2120"/>
                </a:solidFill>
                <a:latin typeface="Poppins Bold"/>
                <a:ea typeface="Poppins Bold"/>
                <a:cs typeface="Poppins Bold"/>
                <a:sym typeface="Poppins Bold"/>
              </a:rPr>
              <a:t>Apa yang saya temukan?</a:t>
            </a:r>
          </a:p>
        </p:txBody>
      </p:sp>
      <p:sp>
        <p:nvSpPr>
          <p:cNvPr name="TextBox 12" id="12"/>
          <p:cNvSpPr txBox="true"/>
          <p:nvPr/>
        </p:nvSpPr>
        <p:spPr>
          <a:xfrm rot="0">
            <a:off x="1762922" y="4363490"/>
            <a:ext cx="5576216" cy="1425574"/>
          </a:xfrm>
          <a:prstGeom prst="rect">
            <a:avLst/>
          </a:prstGeom>
        </p:spPr>
        <p:txBody>
          <a:bodyPr anchor="t" rtlCol="false" tIns="0" lIns="0" bIns="0" rIns="0">
            <a:spAutoFit/>
          </a:bodyPr>
          <a:lstStyle/>
          <a:p>
            <a:pPr algn="l">
              <a:lnSpc>
                <a:spcPts val="2800"/>
              </a:lnSpc>
              <a:spcBef>
                <a:spcPct val="0"/>
              </a:spcBef>
            </a:pPr>
            <a:r>
              <a:rPr lang="en-US" sz="2000" spc="-164">
                <a:solidFill>
                  <a:srgbClr val="1C2120"/>
                </a:solidFill>
                <a:latin typeface="Poppins"/>
                <a:ea typeface="Poppins"/>
                <a:cs typeface="Poppins"/>
                <a:sym typeface="Poppins"/>
              </a:rPr>
              <a:t>Peringkat bintang bisa menyesatkan. Banyak ulasan dengan rating tinggi (bintang 4) menyembunyikan keluhan spesifik terkait "Ukuran &amp; Kesesuaian".</a:t>
            </a:r>
          </a:p>
        </p:txBody>
      </p:sp>
      <p:sp>
        <p:nvSpPr>
          <p:cNvPr name="TextBox 13" id="13"/>
          <p:cNvSpPr txBox="true"/>
          <p:nvPr/>
        </p:nvSpPr>
        <p:spPr>
          <a:xfrm rot="0">
            <a:off x="1756600" y="6784471"/>
            <a:ext cx="6585594" cy="1653540"/>
          </a:xfrm>
          <a:prstGeom prst="rect">
            <a:avLst/>
          </a:prstGeom>
        </p:spPr>
        <p:txBody>
          <a:bodyPr anchor="t" rtlCol="false" tIns="0" lIns="0" bIns="0" rIns="0">
            <a:spAutoFit/>
          </a:bodyPr>
          <a:lstStyle/>
          <a:p>
            <a:pPr algn="l">
              <a:lnSpc>
                <a:spcPts val="3500"/>
              </a:lnSpc>
              <a:spcBef>
                <a:spcPct val="0"/>
              </a:spcBef>
            </a:pPr>
            <a:r>
              <a:rPr lang="en-US" b="true" sz="2500" spc="-205">
                <a:solidFill>
                  <a:srgbClr val="1C2120"/>
                </a:solidFill>
                <a:latin typeface="Poppins Bold"/>
                <a:ea typeface="Poppins Bold"/>
                <a:cs typeface="Poppins Bold"/>
                <a:sym typeface="Poppins Bold"/>
              </a:rPr>
              <a:t>Implikasi</a:t>
            </a:r>
          </a:p>
          <a:p>
            <a:pPr algn="l">
              <a:lnSpc>
                <a:spcPts val="3220"/>
              </a:lnSpc>
              <a:spcBef>
                <a:spcPct val="0"/>
              </a:spcBef>
            </a:pPr>
            <a:r>
              <a:rPr lang="en-US" sz="2300" spc="-188">
                <a:solidFill>
                  <a:srgbClr val="1C2120"/>
                </a:solidFill>
                <a:latin typeface="Poppins"/>
                <a:ea typeface="Poppins"/>
                <a:cs typeface="Poppins"/>
                <a:sym typeface="Poppins"/>
              </a:rPr>
              <a:t>Perusahaan kehilangan peluang perbaikan krusial dari basis pelanggan yang selama ini dianggap "puas".</a:t>
            </a:r>
          </a:p>
        </p:txBody>
      </p:sp>
      <p:grpSp>
        <p:nvGrpSpPr>
          <p:cNvPr name="Group 14" id="14"/>
          <p:cNvGrpSpPr/>
          <p:nvPr/>
        </p:nvGrpSpPr>
        <p:grpSpPr>
          <a:xfrm rot="0">
            <a:off x="9656613" y="0"/>
            <a:ext cx="8834166" cy="11118014"/>
            <a:chOff x="0" y="0"/>
            <a:chExt cx="2957310" cy="3721846"/>
          </a:xfrm>
        </p:grpSpPr>
        <p:sp>
          <p:nvSpPr>
            <p:cNvPr name="Freeform 15" id="15"/>
            <p:cNvSpPr/>
            <p:nvPr/>
          </p:nvSpPr>
          <p:spPr>
            <a:xfrm flipH="false" flipV="false" rot="0">
              <a:off x="0" y="0"/>
              <a:ext cx="2957310" cy="3721846"/>
            </a:xfrm>
            <a:custGeom>
              <a:avLst/>
              <a:gdLst/>
              <a:ahLst/>
              <a:cxnLst/>
              <a:rect r="r" b="b" t="t" l="l"/>
              <a:pathLst>
                <a:path h="3721846" w="2957310">
                  <a:moveTo>
                    <a:pt x="43818" y="0"/>
                  </a:moveTo>
                  <a:lnTo>
                    <a:pt x="2913492" y="0"/>
                  </a:lnTo>
                  <a:cubicBezTo>
                    <a:pt x="2925113" y="0"/>
                    <a:pt x="2936258" y="4617"/>
                    <a:pt x="2944476" y="12834"/>
                  </a:cubicBezTo>
                  <a:cubicBezTo>
                    <a:pt x="2952693" y="21051"/>
                    <a:pt x="2957310" y="32197"/>
                    <a:pt x="2957310" y="43818"/>
                  </a:cubicBezTo>
                  <a:lnTo>
                    <a:pt x="2957310" y="3678029"/>
                  </a:lnTo>
                  <a:cubicBezTo>
                    <a:pt x="2957310" y="3689650"/>
                    <a:pt x="2952693" y="3700795"/>
                    <a:pt x="2944476" y="3709012"/>
                  </a:cubicBezTo>
                  <a:cubicBezTo>
                    <a:pt x="2936258" y="3717230"/>
                    <a:pt x="2925113" y="3721846"/>
                    <a:pt x="2913492" y="3721846"/>
                  </a:cubicBezTo>
                  <a:lnTo>
                    <a:pt x="43818" y="3721846"/>
                  </a:lnTo>
                  <a:cubicBezTo>
                    <a:pt x="19618" y="3721846"/>
                    <a:pt x="0" y="3702228"/>
                    <a:pt x="0" y="3678029"/>
                  </a:cubicBezTo>
                  <a:lnTo>
                    <a:pt x="0" y="43818"/>
                  </a:lnTo>
                  <a:cubicBezTo>
                    <a:pt x="0" y="19618"/>
                    <a:pt x="19618" y="0"/>
                    <a:pt x="43818" y="0"/>
                  </a:cubicBezTo>
                  <a:close/>
                </a:path>
              </a:pathLst>
            </a:custGeom>
            <a:solidFill>
              <a:srgbClr val="AAD7D4">
                <a:alpha val="21961"/>
              </a:srgbClr>
            </a:solidFill>
          </p:spPr>
        </p:sp>
        <p:sp>
          <p:nvSpPr>
            <p:cNvPr name="TextBox 16" id="16"/>
            <p:cNvSpPr txBox="true"/>
            <p:nvPr/>
          </p:nvSpPr>
          <p:spPr>
            <a:xfrm>
              <a:off x="0" y="85725"/>
              <a:ext cx="2957310" cy="3636121"/>
            </a:xfrm>
            <a:prstGeom prst="rect">
              <a:avLst/>
            </a:prstGeom>
          </p:spPr>
          <p:txBody>
            <a:bodyPr anchor="ctr" rtlCol="false" tIns="50800" lIns="50800" bIns="50800" rIns="50800"/>
            <a:lstStyle/>
            <a:p>
              <a:pPr algn="ctr">
                <a:lnSpc>
                  <a:spcPts val="1925"/>
                </a:lnSpc>
              </a:pPr>
            </a:p>
          </p:txBody>
        </p:sp>
      </p:grpSp>
      <p:sp>
        <p:nvSpPr>
          <p:cNvPr name="TextBox 17" id="17"/>
          <p:cNvSpPr txBox="true"/>
          <p:nvPr/>
        </p:nvSpPr>
        <p:spPr>
          <a:xfrm rot="0">
            <a:off x="-875465" y="178928"/>
            <a:ext cx="7000116" cy="590132"/>
          </a:xfrm>
          <a:prstGeom prst="rect">
            <a:avLst/>
          </a:prstGeom>
        </p:spPr>
        <p:txBody>
          <a:bodyPr anchor="t" rtlCol="false" tIns="0" lIns="0" bIns="0" rIns="0">
            <a:spAutoFit/>
          </a:bodyPr>
          <a:lstStyle/>
          <a:p>
            <a:pPr algn="ctr">
              <a:lnSpc>
                <a:spcPts val="4212"/>
              </a:lnSpc>
            </a:pPr>
            <a:r>
              <a:rPr lang="en-US" b="true" sz="3695">
                <a:solidFill>
                  <a:srgbClr val="1C2120"/>
                </a:solidFill>
                <a:latin typeface="Poppins Bold"/>
                <a:ea typeface="Poppins Bold"/>
                <a:cs typeface="Poppins Bold"/>
                <a:sym typeface="Poppins Bold"/>
              </a:rPr>
              <a:t>INSIGHT &amp; FINDING 1</a:t>
            </a:r>
          </a:p>
        </p:txBody>
      </p:sp>
      <p:sp>
        <p:nvSpPr>
          <p:cNvPr name="TextBox 18" id="1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C2120"/>
                </a:solidFill>
                <a:latin typeface="Open Sans"/>
                <a:ea typeface="Open Sans"/>
                <a:cs typeface="Open Sans"/>
                <a:sym typeface="Open Sans"/>
              </a:rPr>
              <a:t>17</a:t>
            </a:r>
          </a:p>
        </p:txBody>
      </p:sp>
      <p:grpSp>
        <p:nvGrpSpPr>
          <p:cNvPr name="Group 19" id="19"/>
          <p:cNvGrpSpPr/>
          <p:nvPr/>
        </p:nvGrpSpPr>
        <p:grpSpPr>
          <a:xfrm rot="0">
            <a:off x="-875465" y="9617188"/>
            <a:ext cx="7454365" cy="292317"/>
            <a:chOff x="0" y="0"/>
            <a:chExt cx="1963290" cy="76989"/>
          </a:xfrm>
        </p:grpSpPr>
        <p:sp>
          <p:nvSpPr>
            <p:cNvPr name="Freeform 20" id="20"/>
            <p:cNvSpPr/>
            <p:nvPr/>
          </p:nvSpPr>
          <p:spPr>
            <a:xfrm flipH="false" flipV="false" rot="0">
              <a:off x="0" y="0"/>
              <a:ext cx="1963290" cy="76989"/>
            </a:xfrm>
            <a:custGeom>
              <a:avLst/>
              <a:gdLst/>
              <a:ahLst/>
              <a:cxnLst/>
              <a:rect r="r" b="b" t="t" l="l"/>
              <a:pathLst>
                <a:path h="76989" w="1963290">
                  <a:moveTo>
                    <a:pt x="0" y="0"/>
                  </a:moveTo>
                  <a:lnTo>
                    <a:pt x="1963290" y="0"/>
                  </a:lnTo>
                  <a:lnTo>
                    <a:pt x="1963290" y="76989"/>
                  </a:lnTo>
                  <a:lnTo>
                    <a:pt x="0" y="76989"/>
                  </a:lnTo>
                  <a:close/>
                </a:path>
              </a:pathLst>
            </a:custGeom>
            <a:solidFill>
              <a:srgbClr val="AAD7D4">
                <a:alpha val="55686"/>
              </a:srgbClr>
            </a:solidFill>
          </p:spPr>
        </p:sp>
        <p:sp>
          <p:nvSpPr>
            <p:cNvPr name="TextBox 21" id="21"/>
            <p:cNvSpPr txBox="true"/>
            <p:nvPr/>
          </p:nvSpPr>
          <p:spPr>
            <a:xfrm>
              <a:off x="0" y="-38100"/>
              <a:ext cx="1963290" cy="115089"/>
            </a:xfrm>
            <a:prstGeom prst="rect">
              <a:avLst/>
            </a:prstGeom>
          </p:spPr>
          <p:txBody>
            <a:bodyPr anchor="ctr" rtlCol="false" tIns="50800" lIns="50800" bIns="50800" rIns="50800"/>
            <a:lstStyle/>
            <a:p>
              <a:pPr algn="ctr">
                <a:lnSpc>
                  <a:spcPts val="2659"/>
                </a:lnSpc>
              </a:pPr>
            </a:p>
          </p:txBody>
        </p:sp>
      </p:grpSp>
    </p:spTree>
  </p:cSld>
  <p:clrMapOvr>
    <a:masterClrMapping/>
  </p:clrMapOvr>
  <p:transition spd="fast">
    <p:fade/>
  </p:transition>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197949" y="448749"/>
            <a:ext cx="8351863" cy="4847190"/>
          </a:xfrm>
          <a:custGeom>
            <a:avLst/>
            <a:gdLst/>
            <a:ahLst/>
            <a:cxnLst/>
            <a:rect r="r" b="b" t="t" l="l"/>
            <a:pathLst>
              <a:path h="4847190" w="8351863">
                <a:moveTo>
                  <a:pt x="0" y="0"/>
                </a:moveTo>
                <a:lnTo>
                  <a:pt x="8351863" y="0"/>
                </a:lnTo>
                <a:lnTo>
                  <a:pt x="8351863" y="4847190"/>
                </a:lnTo>
                <a:lnTo>
                  <a:pt x="0" y="4847190"/>
                </a:lnTo>
                <a:lnTo>
                  <a:pt x="0" y="0"/>
                </a:lnTo>
                <a:close/>
              </a:path>
            </a:pathLst>
          </a:custGeom>
          <a:blipFill>
            <a:blip r:embed="rId2"/>
            <a:stretch>
              <a:fillRect l="0" t="0" r="-2858" b="0"/>
            </a:stretch>
          </a:blipFill>
        </p:spPr>
      </p:sp>
      <p:sp>
        <p:nvSpPr>
          <p:cNvPr name="Freeform 3" id="3"/>
          <p:cNvSpPr/>
          <p:nvPr/>
        </p:nvSpPr>
        <p:spPr>
          <a:xfrm flipH="false" flipV="false" rot="0">
            <a:off x="452271" y="645285"/>
            <a:ext cx="8487052" cy="4650654"/>
          </a:xfrm>
          <a:custGeom>
            <a:avLst/>
            <a:gdLst/>
            <a:ahLst/>
            <a:cxnLst/>
            <a:rect r="r" b="b" t="t" l="l"/>
            <a:pathLst>
              <a:path h="4650654" w="8487052">
                <a:moveTo>
                  <a:pt x="0" y="0"/>
                </a:moveTo>
                <a:lnTo>
                  <a:pt x="8487052" y="0"/>
                </a:lnTo>
                <a:lnTo>
                  <a:pt x="8487052" y="4650654"/>
                </a:lnTo>
                <a:lnTo>
                  <a:pt x="0" y="4650654"/>
                </a:lnTo>
                <a:lnTo>
                  <a:pt x="0" y="0"/>
                </a:lnTo>
                <a:close/>
              </a:path>
            </a:pathLst>
          </a:custGeom>
          <a:blipFill>
            <a:blip r:embed="rId3"/>
            <a:stretch>
              <a:fillRect l="0" t="0" r="0" b="0"/>
            </a:stretch>
          </a:blipFill>
        </p:spPr>
      </p:sp>
      <p:sp>
        <p:nvSpPr>
          <p:cNvPr name="TextBox 4" id="4"/>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18</a:t>
            </a:r>
          </a:p>
        </p:txBody>
      </p:sp>
      <p:sp>
        <p:nvSpPr>
          <p:cNvPr name="TextBox 5" id="5"/>
          <p:cNvSpPr txBox="true"/>
          <p:nvPr/>
        </p:nvSpPr>
        <p:spPr>
          <a:xfrm rot="0">
            <a:off x="587459" y="5481638"/>
            <a:ext cx="7623681" cy="3506693"/>
          </a:xfrm>
          <a:prstGeom prst="rect">
            <a:avLst/>
          </a:prstGeom>
        </p:spPr>
        <p:txBody>
          <a:bodyPr anchor="t" rtlCol="false" tIns="0" lIns="0" bIns="0" rIns="0">
            <a:spAutoFit/>
          </a:bodyPr>
          <a:lstStyle/>
          <a:p>
            <a:pPr algn="just">
              <a:lnSpc>
                <a:spcPts val="3080"/>
              </a:lnSpc>
              <a:spcBef>
                <a:spcPct val="0"/>
              </a:spcBef>
            </a:pPr>
            <a:r>
              <a:rPr lang="en-US" b="true" sz="2200" spc="-180">
                <a:solidFill>
                  <a:srgbClr val="000000"/>
                </a:solidFill>
                <a:latin typeface="DM Sans Bold"/>
                <a:ea typeface="DM Sans Bold"/>
                <a:cs typeface="DM Sans Bold"/>
                <a:sym typeface="DM Sans Bold"/>
              </a:rPr>
              <a:t>Kata Kunci Dominan:</a:t>
            </a:r>
          </a:p>
          <a:p>
            <a:pPr algn="just">
              <a:lnSpc>
                <a:spcPts val="3080"/>
              </a:lnSpc>
              <a:spcBef>
                <a:spcPct val="0"/>
              </a:spcBef>
            </a:pPr>
            <a:r>
              <a:rPr lang="en-US" sz="2200" spc="-180">
                <a:solidFill>
                  <a:srgbClr val="000000"/>
                </a:solidFill>
                <a:latin typeface="DM Sans"/>
                <a:ea typeface="DM Sans"/>
                <a:cs typeface="DM Sans"/>
                <a:sym typeface="DM Sans"/>
              </a:rPr>
              <a:t>love, dress, wear, top, great, perfect, fabric, fit, color.</a:t>
            </a:r>
          </a:p>
          <a:p>
            <a:pPr algn="just">
              <a:lnSpc>
                <a:spcPts val="3080"/>
              </a:lnSpc>
              <a:spcBef>
                <a:spcPct val="0"/>
              </a:spcBef>
            </a:pPr>
            <a:r>
              <a:rPr lang="en-US" b="true" sz="2200" spc="-180">
                <a:solidFill>
                  <a:srgbClr val="000000"/>
                </a:solidFill>
                <a:latin typeface="DM Sans Bold"/>
                <a:ea typeface="DM Sans Bold"/>
                <a:cs typeface="DM Sans Bold"/>
                <a:sym typeface="DM Sans Bold"/>
              </a:rPr>
              <a:t>Analisis</a:t>
            </a:r>
          </a:p>
          <a:p>
            <a:pPr algn="just">
              <a:lnSpc>
                <a:spcPts val="3080"/>
              </a:lnSpc>
              <a:spcBef>
                <a:spcPct val="0"/>
              </a:spcBef>
            </a:pPr>
            <a:r>
              <a:rPr lang="en-US" sz="2200" spc="-180">
                <a:solidFill>
                  <a:srgbClr val="000000"/>
                </a:solidFill>
                <a:latin typeface="DM Sans"/>
                <a:ea typeface="DM Sans"/>
                <a:cs typeface="DM Sans"/>
                <a:sym typeface="DM Sans"/>
              </a:rPr>
              <a:t>Ulasan positif sangat didominasi oleh kata-kata yang mengungkapkan sentimen emosional (love, great, perfect) dan kepuasan fungsional. Kata-kata seperti fit (pas), comfortable (nyaman), dan flattering (mempercantik) menunjukkan bahwa pelanggan puas dengan bagaimana pakaian itu terasa dan terlihat saat dikenakan. Fokusnya adalah pada kualitas pengalaman positif secara keseluruhan.</a:t>
            </a:r>
          </a:p>
        </p:txBody>
      </p:sp>
      <p:grpSp>
        <p:nvGrpSpPr>
          <p:cNvPr name="Group 6" id="6"/>
          <p:cNvGrpSpPr/>
          <p:nvPr/>
        </p:nvGrpSpPr>
        <p:grpSpPr>
          <a:xfrm rot="5400000">
            <a:off x="4762129" y="4927980"/>
            <a:ext cx="8613015" cy="47625"/>
            <a:chOff x="0" y="0"/>
            <a:chExt cx="2883278" cy="15943"/>
          </a:xfrm>
        </p:grpSpPr>
        <p:sp>
          <p:nvSpPr>
            <p:cNvPr name="Freeform 7" id="7"/>
            <p:cNvSpPr/>
            <p:nvPr/>
          </p:nvSpPr>
          <p:spPr>
            <a:xfrm flipH="false" flipV="false" rot="0">
              <a:off x="0" y="0"/>
              <a:ext cx="2883277" cy="15943"/>
            </a:xfrm>
            <a:custGeom>
              <a:avLst/>
              <a:gdLst/>
              <a:ahLst/>
              <a:cxnLst/>
              <a:rect r="r" b="b" t="t" l="l"/>
              <a:pathLst>
                <a:path h="15943" w="2883277">
                  <a:moveTo>
                    <a:pt x="7971" y="0"/>
                  </a:moveTo>
                  <a:lnTo>
                    <a:pt x="2875306" y="0"/>
                  </a:lnTo>
                  <a:cubicBezTo>
                    <a:pt x="2879709" y="0"/>
                    <a:pt x="2883277" y="3569"/>
                    <a:pt x="2883277" y="7971"/>
                  </a:cubicBezTo>
                  <a:lnTo>
                    <a:pt x="2883277" y="7971"/>
                  </a:lnTo>
                  <a:cubicBezTo>
                    <a:pt x="2883277" y="10086"/>
                    <a:pt x="2882438" y="12113"/>
                    <a:pt x="2880943" y="13608"/>
                  </a:cubicBezTo>
                  <a:cubicBezTo>
                    <a:pt x="2879448" y="15103"/>
                    <a:pt x="2877420" y="15943"/>
                    <a:pt x="2875306" y="15943"/>
                  </a:cubicBezTo>
                  <a:lnTo>
                    <a:pt x="7971" y="15943"/>
                  </a:lnTo>
                  <a:cubicBezTo>
                    <a:pt x="3569" y="15943"/>
                    <a:pt x="0" y="12374"/>
                    <a:pt x="0" y="7971"/>
                  </a:cubicBezTo>
                  <a:lnTo>
                    <a:pt x="0" y="7971"/>
                  </a:lnTo>
                  <a:cubicBezTo>
                    <a:pt x="0" y="3569"/>
                    <a:pt x="3569" y="0"/>
                    <a:pt x="7971" y="0"/>
                  </a:cubicBezTo>
                  <a:close/>
                </a:path>
              </a:pathLst>
            </a:custGeom>
            <a:solidFill>
              <a:srgbClr val="AAD7D4"/>
            </a:solidFill>
          </p:spPr>
        </p:sp>
        <p:sp>
          <p:nvSpPr>
            <p:cNvPr name="TextBox 8" id="8"/>
            <p:cNvSpPr txBox="true"/>
            <p:nvPr/>
          </p:nvSpPr>
          <p:spPr>
            <a:xfrm>
              <a:off x="0" y="85725"/>
              <a:ext cx="2883278" cy="15943"/>
            </a:xfrm>
            <a:prstGeom prst="rect">
              <a:avLst/>
            </a:prstGeom>
          </p:spPr>
          <p:txBody>
            <a:bodyPr anchor="ctr" rtlCol="false" tIns="50800" lIns="50800" bIns="50800" rIns="50800"/>
            <a:lstStyle/>
            <a:p>
              <a:pPr algn="ctr">
                <a:lnSpc>
                  <a:spcPts val="1925"/>
                </a:lnSpc>
              </a:pPr>
            </a:p>
          </p:txBody>
        </p:sp>
      </p:grpSp>
      <p:sp>
        <p:nvSpPr>
          <p:cNvPr name="TextBox 9" id="9"/>
          <p:cNvSpPr txBox="true"/>
          <p:nvPr/>
        </p:nvSpPr>
        <p:spPr>
          <a:xfrm rot="0">
            <a:off x="9364034" y="5481638"/>
            <a:ext cx="8578588" cy="3897243"/>
          </a:xfrm>
          <a:prstGeom prst="rect">
            <a:avLst/>
          </a:prstGeom>
        </p:spPr>
        <p:txBody>
          <a:bodyPr anchor="t" rtlCol="false" tIns="0" lIns="0" bIns="0" rIns="0">
            <a:spAutoFit/>
          </a:bodyPr>
          <a:lstStyle/>
          <a:p>
            <a:pPr algn="just">
              <a:lnSpc>
                <a:spcPts val="3079"/>
              </a:lnSpc>
              <a:spcBef>
                <a:spcPct val="0"/>
              </a:spcBef>
            </a:pPr>
            <a:r>
              <a:rPr lang="en-US" b="true" sz="2199" spc="-180">
                <a:solidFill>
                  <a:srgbClr val="000000"/>
                </a:solidFill>
                <a:latin typeface="DM Sans Bold"/>
                <a:ea typeface="DM Sans Bold"/>
                <a:cs typeface="DM Sans Bold"/>
                <a:sym typeface="DM Sans Bold"/>
              </a:rPr>
              <a:t>Kata Kunci Dominan:</a:t>
            </a:r>
          </a:p>
          <a:p>
            <a:pPr algn="just">
              <a:lnSpc>
                <a:spcPts val="3079"/>
              </a:lnSpc>
              <a:spcBef>
                <a:spcPct val="0"/>
              </a:spcBef>
            </a:pPr>
            <a:r>
              <a:rPr lang="en-US" sz="2199" spc="-180">
                <a:solidFill>
                  <a:srgbClr val="000000"/>
                </a:solidFill>
                <a:latin typeface="DM Sans"/>
                <a:ea typeface="DM Sans"/>
                <a:cs typeface="DM Sans"/>
                <a:sym typeface="DM Sans"/>
              </a:rPr>
              <a:t>dress, fabric, look, top, small, size, ordered, disappoint.</a:t>
            </a:r>
          </a:p>
          <a:p>
            <a:pPr algn="just">
              <a:lnSpc>
                <a:spcPts val="3079"/>
              </a:lnSpc>
              <a:spcBef>
                <a:spcPct val="0"/>
              </a:spcBef>
            </a:pPr>
            <a:r>
              <a:rPr lang="en-US" b="true" sz="2199" spc="-180">
                <a:solidFill>
                  <a:srgbClr val="000000"/>
                </a:solidFill>
                <a:latin typeface="DM Sans Bold"/>
                <a:ea typeface="DM Sans Bold"/>
                <a:cs typeface="DM Sans Bold"/>
                <a:sym typeface="DM Sans Bold"/>
              </a:rPr>
              <a:t>Analisis</a:t>
            </a:r>
          </a:p>
          <a:p>
            <a:pPr algn="just">
              <a:lnSpc>
                <a:spcPts val="3079"/>
              </a:lnSpc>
              <a:spcBef>
                <a:spcPct val="0"/>
              </a:spcBef>
            </a:pPr>
            <a:r>
              <a:rPr lang="en-US" sz="2199" spc="-180">
                <a:solidFill>
                  <a:srgbClr val="000000"/>
                </a:solidFill>
                <a:latin typeface="DM Sans"/>
                <a:ea typeface="DM Sans"/>
                <a:cs typeface="DM Sans"/>
                <a:sym typeface="DM Sans"/>
              </a:rPr>
              <a:t>Ulasan negatif berfokus pada masalah yang sangat spesifik. Kata size (ukuran) dan small (kekecilan) sangat menonjol, menunjukkan bahwa masalah ukuran adalah penyebab utama kekecewaan. Kata fabric (kain) dan look (terlihat/penampilan) juga besar, yang menyiratkan bahwa kualitas bahan dan ketidaksesuaian produk dengan gambar (look like picture) adalah keluhan umum lainnya. Kata disappoint (kecewa) secara eksplisit menunjukkan ketidakpuasan pelanggan.</a:t>
            </a:r>
          </a:p>
        </p:txBody>
      </p:sp>
      <p:grpSp>
        <p:nvGrpSpPr>
          <p:cNvPr name="Group 10" id="10"/>
          <p:cNvGrpSpPr/>
          <p:nvPr/>
        </p:nvGrpSpPr>
        <p:grpSpPr>
          <a:xfrm rot="0">
            <a:off x="5365266" y="10140841"/>
            <a:ext cx="7454365" cy="292317"/>
            <a:chOff x="0" y="0"/>
            <a:chExt cx="1963290" cy="76989"/>
          </a:xfrm>
        </p:grpSpPr>
        <p:sp>
          <p:nvSpPr>
            <p:cNvPr name="Freeform 11" id="11"/>
            <p:cNvSpPr/>
            <p:nvPr/>
          </p:nvSpPr>
          <p:spPr>
            <a:xfrm flipH="false" flipV="false" rot="0">
              <a:off x="0" y="0"/>
              <a:ext cx="1963290" cy="76989"/>
            </a:xfrm>
            <a:custGeom>
              <a:avLst/>
              <a:gdLst/>
              <a:ahLst/>
              <a:cxnLst/>
              <a:rect r="r" b="b" t="t" l="l"/>
              <a:pathLst>
                <a:path h="76989" w="1963290">
                  <a:moveTo>
                    <a:pt x="0" y="0"/>
                  </a:moveTo>
                  <a:lnTo>
                    <a:pt x="1963290" y="0"/>
                  </a:lnTo>
                  <a:lnTo>
                    <a:pt x="1963290" y="76989"/>
                  </a:lnTo>
                  <a:lnTo>
                    <a:pt x="0" y="76989"/>
                  </a:lnTo>
                  <a:close/>
                </a:path>
              </a:pathLst>
            </a:custGeom>
            <a:solidFill>
              <a:srgbClr val="AAD7D4">
                <a:alpha val="55686"/>
              </a:srgbClr>
            </a:solidFill>
          </p:spPr>
        </p:sp>
        <p:sp>
          <p:nvSpPr>
            <p:cNvPr name="TextBox 12" id="12"/>
            <p:cNvSpPr txBox="true"/>
            <p:nvPr/>
          </p:nvSpPr>
          <p:spPr>
            <a:xfrm>
              <a:off x="0" y="-38100"/>
              <a:ext cx="1963290" cy="115089"/>
            </a:xfrm>
            <a:prstGeom prst="rect">
              <a:avLst/>
            </a:prstGeom>
          </p:spPr>
          <p:txBody>
            <a:bodyPr anchor="ctr" rtlCol="false" tIns="50800" lIns="50800" bIns="50800" rIns="50800"/>
            <a:lstStyle/>
            <a:p>
              <a:pPr algn="ctr">
                <a:lnSpc>
                  <a:spcPts val="2659"/>
                </a:lnSpc>
              </a:pPr>
            </a:p>
          </p:txBody>
        </p:sp>
      </p:grpSp>
    </p:spTree>
  </p:cSld>
  <p:clrMapOvr>
    <a:masterClrMapping/>
  </p:clrMapOvr>
  <p:transition spd="fast">
    <p:fade/>
  </p:transition>
</p:sld>
</file>

<file path=ppt/slides/slide1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19</a:t>
            </a:r>
          </a:p>
        </p:txBody>
      </p:sp>
      <p:sp>
        <p:nvSpPr>
          <p:cNvPr name="TextBox 3" id="3"/>
          <p:cNvSpPr txBox="true"/>
          <p:nvPr/>
        </p:nvSpPr>
        <p:spPr>
          <a:xfrm rot="0">
            <a:off x="869824" y="3928720"/>
            <a:ext cx="15855894" cy="3060873"/>
          </a:xfrm>
          <a:prstGeom prst="rect">
            <a:avLst/>
          </a:prstGeom>
        </p:spPr>
        <p:txBody>
          <a:bodyPr anchor="t" rtlCol="false" tIns="0" lIns="0" bIns="0" rIns="0">
            <a:spAutoFit/>
          </a:bodyPr>
          <a:lstStyle/>
          <a:p>
            <a:pPr algn="just">
              <a:lnSpc>
                <a:spcPts val="3500"/>
              </a:lnSpc>
            </a:pPr>
          </a:p>
          <a:p>
            <a:pPr algn="just" marL="539753" indent="-269876" lvl="1">
              <a:lnSpc>
                <a:spcPts val="3500"/>
              </a:lnSpc>
              <a:buFont typeface="Arial"/>
              <a:buChar char="•"/>
            </a:pPr>
            <a:r>
              <a:rPr lang="en-US" sz="2500" spc="-205">
                <a:solidFill>
                  <a:srgbClr val="000000"/>
                </a:solidFill>
                <a:latin typeface="DM Sans"/>
                <a:ea typeface="DM Sans"/>
                <a:cs typeface="DM Sans"/>
                <a:sym typeface="DM Sans"/>
              </a:rPr>
              <a:t>Penyebab Utama Ketidakpuasan: Masalah ukuran (size, small) adalah alasan paling umum pelanggan tidak merekomendasikan produk.</a:t>
            </a:r>
          </a:p>
          <a:p>
            <a:pPr algn="just" marL="539753" indent="-269876" lvl="1">
              <a:lnSpc>
                <a:spcPts val="3500"/>
              </a:lnSpc>
              <a:buFont typeface="Arial"/>
              <a:buChar char="•"/>
            </a:pPr>
            <a:r>
              <a:rPr lang="en-US" sz="2500" spc="-205">
                <a:solidFill>
                  <a:srgbClr val="000000"/>
                </a:solidFill>
                <a:latin typeface="DM Sans"/>
                <a:ea typeface="DM Sans"/>
                <a:cs typeface="DM Sans"/>
                <a:sym typeface="DM Sans"/>
              </a:rPr>
              <a:t>Kualitas dan Ekspektasi: Kualitas kain (fabric) dan penampilan (look) yang tidak sesuai harapan adalah pendorong utama ulasan negatif. Pelanggan kecewa ketika produk yang diterima tidak seperti yang mereka bayangkan.</a:t>
            </a:r>
          </a:p>
          <a:p>
            <a:pPr algn="just" marL="539753" indent="-269876" lvl="1">
              <a:lnSpc>
                <a:spcPts val="3500"/>
              </a:lnSpc>
              <a:buFont typeface="Arial"/>
              <a:buChar char="•"/>
            </a:pPr>
            <a:r>
              <a:rPr lang="en-US" sz="2500" spc="-205">
                <a:solidFill>
                  <a:srgbClr val="000000"/>
                </a:solidFill>
                <a:latin typeface="DM Sans"/>
                <a:ea typeface="DM Sans"/>
                <a:cs typeface="DM Sans"/>
                <a:sym typeface="DM Sans"/>
              </a:rPr>
              <a:t>Faktor Kepuasan: Di sisi lain, kepuasan pelanggan sangat ditentukan oleh kesesuaian ukuran (fit), kenyamanan (comfortable), dan sentimen positif secara umum (love, great).</a:t>
            </a:r>
          </a:p>
        </p:txBody>
      </p:sp>
      <p:sp>
        <p:nvSpPr>
          <p:cNvPr name="TextBox 4" id="4"/>
          <p:cNvSpPr txBox="true"/>
          <p:nvPr/>
        </p:nvSpPr>
        <p:spPr>
          <a:xfrm rot="0">
            <a:off x="869824" y="2550336"/>
            <a:ext cx="6004928" cy="1435534"/>
          </a:xfrm>
          <a:prstGeom prst="rect">
            <a:avLst/>
          </a:prstGeom>
        </p:spPr>
        <p:txBody>
          <a:bodyPr anchor="t" rtlCol="false" tIns="0" lIns="0" bIns="0" rIns="0">
            <a:spAutoFit/>
          </a:bodyPr>
          <a:lstStyle/>
          <a:p>
            <a:pPr algn="ctr">
              <a:lnSpc>
                <a:spcPts val="11808"/>
              </a:lnSpc>
              <a:spcBef>
                <a:spcPct val="0"/>
              </a:spcBef>
            </a:pPr>
            <a:r>
              <a:rPr lang="en-US" sz="8434" spc="-691">
                <a:solidFill>
                  <a:srgbClr val="000000"/>
                </a:solidFill>
                <a:latin typeface="Public Sans"/>
                <a:ea typeface="Public Sans"/>
                <a:cs typeface="Public Sans"/>
                <a:sym typeface="Public Sans"/>
              </a:rPr>
              <a:t>Insight </a:t>
            </a:r>
            <a:r>
              <a:rPr lang="en-US" sz="8434" spc="-691">
                <a:solidFill>
                  <a:srgbClr val="000000"/>
                </a:solidFill>
                <a:latin typeface="Public Sans"/>
                <a:ea typeface="Public Sans"/>
                <a:cs typeface="Public Sans"/>
                <a:sym typeface="Public Sans"/>
              </a:rPr>
              <a:t>Utama:</a:t>
            </a:r>
          </a:p>
        </p:txBody>
      </p:sp>
      <p:grpSp>
        <p:nvGrpSpPr>
          <p:cNvPr name="Group 5" id="5"/>
          <p:cNvGrpSpPr/>
          <p:nvPr/>
        </p:nvGrpSpPr>
        <p:grpSpPr>
          <a:xfrm rot="0">
            <a:off x="666159" y="468960"/>
            <a:ext cx="7454365" cy="292317"/>
            <a:chOff x="0" y="0"/>
            <a:chExt cx="1963290" cy="76989"/>
          </a:xfrm>
        </p:grpSpPr>
        <p:sp>
          <p:nvSpPr>
            <p:cNvPr name="Freeform 6" id="6"/>
            <p:cNvSpPr/>
            <p:nvPr/>
          </p:nvSpPr>
          <p:spPr>
            <a:xfrm flipH="false" flipV="false" rot="0">
              <a:off x="0" y="0"/>
              <a:ext cx="1963290" cy="76989"/>
            </a:xfrm>
            <a:custGeom>
              <a:avLst/>
              <a:gdLst/>
              <a:ahLst/>
              <a:cxnLst/>
              <a:rect r="r" b="b" t="t" l="l"/>
              <a:pathLst>
                <a:path h="76989" w="1963290">
                  <a:moveTo>
                    <a:pt x="0" y="0"/>
                  </a:moveTo>
                  <a:lnTo>
                    <a:pt x="1963290" y="0"/>
                  </a:lnTo>
                  <a:lnTo>
                    <a:pt x="1963290" y="76989"/>
                  </a:lnTo>
                  <a:lnTo>
                    <a:pt x="0" y="76989"/>
                  </a:lnTo>
                  <a:close/>
                </a:path>
              </a:pathLst>
            </a:custGeom>
            <a:solidFill>
              <a:srgbClr val="AAD7D4">
                <a:alpha val="55686"/>
              </a:srgbClr>
            </a:solidFill>
          </p:spPr>
        </p:sp>
        <p:sp>
          <p:nvSpPr>
            <p:cNvPr name="TextBox 7" id="7"/>
            <p:cNvSpPr txBox="true"/>
            <p:nvPr/>
          </p:nvSpPr>
          <p:spPr>
            <a:xfrm>
              <a:off x="0" y="-38100"/>
              <a:ext cx="1963290" cy="115089"/>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9950166" y="9267657"/>
            <a:ext cx="7454365" cy="292317"/>
            <a:chOff x="0" y="0"/>
            <a:chExt cx="1963290" cy="76989"/>
          </a:xfrm>
        </p:grpSpPr>
        <p:sp>
          <p:nvSpPr>
            <p:cNvPr name="Freeform 9" id="9"/>
            <p:cNvSpPr/>
            <p:nvPr/>
          </p:nvSpPr>
          <p:spPr>
            <a:xfrm flipH="false" flipV="false" rot="0">
              <a:off x="0" y="0"/>
              <a:ext cx="1963290" cy="76989"/>
            </a:xfrm>
            <a:custGeom>
              <a:avLst/>
              <a:gdLst/>
              <a:ahLst/>
              <a:cxnLst/>
              <a:rect r="r" b="b" t="t" l="l"/>
              <a:pathLst>
                <a:path h="76989" w="1963290">
                  <a:moveTo>
                    <a:pt x="0" y="0"/>
                  </a:moveTo>
                  <a:lnTo>
                    <a:pt x="1963290" y="0"/>
                  </a:lnTo>
                  <a:lnTo>
                    <a:pt x="1963290" y="76989"/>
                  </a:lnTo>
                  <a:lnTo>
                    <a:pt x="0" y="76989"/>
                  </a:lnTo>
                  <a:close/>
                </a:path>
              </a:pathLst>
            </a:custGeom>
            <a:solidFill>
              <a:srgbClr val="AAD7D4">
                <a:alpha val="55686"/>
              </a:srgbClr>
            </a:solidFill>
          </p:spPr>
        </p:sp>
        <p:sp>
          <p:nvSpPr>
            <p:cNvPr name="TextBox 10" id="10"/>
            <p:cNvSpPr txBox="true"/>
            <p:nvPr/>
          </p:nvSpPr>
          <p:spPr>
            <a:xfrm>
              <a:off x="0" y="-38100"/>
              <a:ext cx="1963290" cy="115089"/>
            </a:xfrm>
            <a:prstGeom prst="rect">
              <a:avLst/>
            </a:prstGeom>
          </p:spPr>
          <p:txBody>
            <a:bodyPr anchor="ctr" rtlCol="false" tIns="50800" lIns="50800" bIns="50800" rIns="50800"/>
            <a:lstStyle/>
            <a:p>
              <a:pPr algn="ctr">
                <a:lnSpc>
                  <a:spcPts val="2659"/>
                </a:lnSpc>
              </a:pPr>
            </a:p>
          </p:txBody>
        </p:sp>
      </p:grpSp>
    </p:spTree>
  </p:cSld>
  <p:clrMapOvr>
    <a:masterClrMapping/>
  </p:clrMapOvr>
  <p:transition spd="fast">
    <p:fade/>
  </p:transition>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5450540" y="-2127854"/>
            <a:ext cx="7454365" cy="4255707"/>
            <a:chOff x="0" y="0"/>
            <a:chExt cx="1963290" cy="1120845"/>
          </a:xfrm>
        </p:grpSpPr>
        <p:sp>
          <p:nvSpPr>
            <p:cNvPr name="Freeform 3" id="3"/>
            <p:cNvSpPr/>
            <p:nvPr/>
          </p:nvSpPr>
          <p:spPr>
            <a:xfrm flipH="false" flipV="false" rot="0">
              <a:off x="0" y="0"/>
              <a:ext cx="1963290" cy="1120845"/>
            </a:xfrm>
            <a:custGeom>
              <a:avLst/>
              <a:gdLst/>
              <a:ahLst/>
              <a:cxnLst/>
              <a:rect r="r" b="b" t="t" l="l"/>
              <a:pathLst>
                <a:path h="1120845" w="1963290">
                  <a:moveTo>
                    <a:pt x="0" y="0"/>
                  </a:moveTo>
                  <a:lnTo>
                    <a:pt x="1963290" y="0"/>
                  </a:lnTo>
                  <a:lnTo>
                    <a:pt x="1963290" y="1120845"/>
                  </a:lnTo>
                  <a:lnTo>
                    <a:pt x="0" y="1120845"/>
                  </a:lnTo>
                  <a:close/>
                </a:path>
              </a:pathLst>
            </a:custGeom>
            <a:solidFill>
              <a:srgbClr val="AAD7D4">
                <a:alpha val="55686"/>
              </a:srgbClr>
            </a:solidFill>
          </p:spPr>
        </p:sp>
        <p:sp>
          <p:nvSpPr>
            <p:cNvPr name="TextBox 4" id="4"/>
            <p:cNvSpPr txBox="true"/>
            <p:nvPr/>
          </p:nvSpPr>
          <p:spPr>
            <a:xfrm>
              <a:off x="0" y="-38100"/>
              <a:ext cx="1963290" cy="1158945"/>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4503470" y="7809128"/>
            <a:ext cx="7454365" cy="4255707"/>
            <a:chOff x="0" y="0"/>
            <a:chExt cx="1963290" cy="1120845"/>
          </a:xfrm>
        </p:grpSpPr>
        <p:sp>
          <p:nvSpPr>
            <p:cNvPr name="Freeform 6" id="6"/>
            <p:cNvSpPr/>
            <p:nvPr/>
          </p:nvSpPr>
          <p:spPr>
            <a:xfrm flipH="false" flipV="false" rot="0">
              <a:off x="0" y="0"/>
              <a:ext cx="1963290" cy="1120845"/>
            </a:xfrm>
            <a:custGeom>
              <a:avLst/>
              <a:gdLst/>
              <a:ahLst/>
              <a:cxnLst/>
              <a:rect r="r" b="b" t="t" l="l"/>
              <a:pathLst>
                <a:path h="1120845" w="1963290">
                  <a:moveTo>
                    <a:pt x="0" y="0"/>
                  </a:moveTo>
                  <a:lnTo>
                    <a:pt x="1963290" y="0"/>
                  </a:lnTo>
                  <a:lnTo>
                    <a:pt x="1963290" y="1120845"/>
                  </a:lnTo>
                  <a:lnTo>
                    <a:pt x="0" y="1120845"/>
                  </a:lnTo>
                  <a:close/>
                </a:path>
              </a:pathLst>
            </a:custGeom>
            <a:solidFill>
              <a:srgbClr val="AAD7D4">
                <a:alpha val="55686"/>
              </a:srgbClr>
            </a:solidFill>
          </p:spPr>
        </p:sp>
        <p:sp>
          <p:nvSpPr>
            <p:cNvPr name="TextBox 7" id="7"/>
            <p:cNvSpPr txBox="true"/>
            <p:nvPr/>
          </p:nvSpPr>
          <p:spPr>
            <a:xfrm>
              <a:off x="0" y="-38100"/>
              <a:ext cx="1963290" cy="1158945"/>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666159" y="3544557"/>
            <a:ext cx="16909322" cy="1832063"/>
          </a:xfrm>
          <a:prstGeom prst="rect">
            <a:avLst/>
          </a:prstGeom>
        </p:spPr>
        <p:txBody>
          <a:bodyPr anchor="t" rtlCol="false" tIns="0" lIns="0" bIns="0" rIns="0">
            <a:spAutoFit/>
          </a:bodyPr>
          <a:lstStyle/>
          <a:p>
            <a:pPr algn="ctr">
              <a:lnSpc>
                <a:spcPts val="7170"/>
              </a:lnSpc>
              <a:spcBef>
                <a:spcPct val="0"/>
              </a:spcBef>
            </a:pPr>
            <a:r>
              <a:rPr lang="en-US" b="true" sz="5121">
                <a:solidFill>
                  <a:srgbClr val="000000"/>
                </a:solidFill>
                <a:latin typeface="Poppins Bold"/>
                <a:ea typeface="Poppins Bold"/>
                <a:cs typeface="Poppins Bold"/>
                <a:sym typeface="Poppins Bold"/>
              </a:rPr>
              <a:t>ANALISIS STRATEGIS UMPAN BALIK E-COMMERCE MENGGUNAKAN IBM GRANITE</a:t>
            </a:r>
          </a:p>
        </p:txBody>
      </p:sp>
      <p:sp>
        <p:nvSpPr>
          <p:cNvPr name="TextBox 9" id="9"/>
          <p:cNvSpPr txBox="true"/>
          <p:nvPr/>
        </p:nvSpPr>
        <p:spPr>
          <a:xfrm rot="0">
            <a:off x="3485026" y="5309944"/>
            <a:ext cx="11317949" cy="621164"/>
          </a:xfrm>
          <a:prstGeom prst="rect">
            <a:avLst/>
          </a:prstGeom>
        </p:spPr>
        <p:txBody>
          <a:bodyPr anchor="t" rtlCol="false" tIns="0" lIns="0" bIns="0" rIns="0">
            <a:spAutoFit/>
          </a:bodyPr>
          <a:lstStyle/>
          <a:p>
            <a:pPr algn="ctr">
              <a:lnSpc>
                <a:spcPts val="5137"/>
              </a:lnSpc>
              <a:spcBef>
                <a:spcPct val="0"/>
              </a:spcBef>
            </a:pPr>
            <a:r>
              <a:rPr lang="en-US" sz="3669">
                <a:solidFill>
                  <a:srgbClr val="000000"/>
                </a:solidFill>
                <a:latin typeface="DM Sans"/>
                <a:ea typeface="DM Sans"/>
                <a:cs typeface="DM Sans"/>
                <a:sym typeface="DM Sans"/>
              </a:rPr>
              <a:t>Meningkatkan Strategi Produk dan Retensi Pelanggan</a:t>
            </a:r>
          </a:p>
        </p:txBody>
      </p:sp>
      <p:grpSp>
        <p:nvGrpSpPr>
          <p:cNvPr name="Group 10" id="10"/>
          <p:cNvGrpSpPr/>
          <p:nvPr/>
        </p:nvGrpSpPr>
        <p:grpSpPr>
          <a:xfrm rot="0">
            <a:off x="666159" y="468960"/>
            <a:ext cx="7454365" cy="292317"/>
            <a:chOff x="0" y="0"/>
            <a:chExt cx="1963290" cy="76989"/>
          </a:xfrm>
        </p:grpSpPr>
        <p:sp>
          <p:nvSpPr>
            <p:cNvPr name="Freeform 11" id="11"/>
            <p:cNvSpPr/>
            <p:nvPr/>
          </p:nvSpPr>
          <p:spPr>
            <a:xfrm flipH="false" flipV="false" rot="0">
              <a:off x="0" y="0"/>
              <a:ext cx="1963290" cy="76989"/>
            </a:xfrm>
            <a:custGeom>
              <a:avLst/>
              <a:gdLst/>
              <a:ahLst/>
              <a:cxnLst/>
              <a:rect r="r" b="b" t="t" l="l"/>
              <a:pathLst>
                <a:path h="76989" w="1963290">
                  <a:moveTo>
                    <a:pt x="0" y="0"/>
                  </a:moveTo>
                  <a:lnTo>
                    <a:pt x="1963290" y="0"/>
                  </a:lnTo>
                  <a:lnTo>
                    <a:pt x="1963290" y="76989"/>
                  </a:lnTo>
                  <a:lnTo>
                    <a:pt x="0" y="76989"/>
                  </a:lnTo>
                  <a:close/>
                </a:path>
              </a:pathLst>
            </a:custGeom>
            <a:solidFill>
              <a:srgbClr val="AAD7D4">
                <a:alpha val="55686"/>
              </a:srgbClr>
            </a:solidFill>
          </p:spPr>
        </p:sp>
        <p:sp>
          <p:nvSpPr>
            <p:cNvPr name="TextBox 12" id="12"/>
            <p:cNvSpPr txBox="true"/>
            <p:nvPr/>
          </p:nvSpPr>
          <p:spPr>
            <a:xfrm>
              <a:off x="0" y="-38100"/>
              <a:ext cx="1963290" cy="115089"/>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9279728" y="9258300"/>
            <a:ext cx="7454365" cy="292317"/>
            <a:chOff x="0" y="0"/>
            <a:chExt cx="1963290" cy="76989"/>
          </a:xfrm>
        </p:grpSpPr>
        <p:sp>
          <p:nvSpPr>
            <p:cNvPr name="Freeform 14" id="14"/>
            <p:cNvSpPr/>
            <p:nvPr/>
          </p:nvSpPr>
          <p:spPr>
            <a:xfrm flipH="false" flipV="false" rot="0">
              <a:off x="0" y="0"/>
              <a:ext cx="1963290" cy="76989"/>
            </a:xfrm>
            <a:custGeom>
              <a:avLst/>
              <a:gdLst/>
              <a:ahLst/>
              <a:cxnLst/>
              <a:rect r="r" b="b" t="t" l="l"/>
              <a:pathLst>
                <a:path h="76989" w="1963290">
                  <a:moveTo>
                    <a:pt x="0" y="0"/>
                  </a:moveTo>
                  <a:lnTo>
                    <a:pt x="1963290" y="0"/>
                  </a:lnTo>
                  <a:lnTo>
                    <a:pt x="1963290" y="76989"/>
                  </a:lnTo>
                  <a:lnTo>
                    <a:pt x="0" y="76989"/>
                  </a:lnTo>
                  <a:close/>
                </a:path>
              </a:pathLst>
            </a:custGeom>
            <a:solidFill>
              <a:srgbClr val="AAD7D4">
                <a:alpha val="55686"/>
              </a:srgbClr>
            </a:solidFill>
          </p:spPr>
        </p:sp>
        <p:sp>
          <p:nvSpPr>
            <p:cNvPr name="TextBox 15" id="15"/>
            <p:cNvSpPr txBox="true"/>
            <p:nvPr/>
          </p:nvSpPr>
          <p:spPr>
            <a:xfrm>
              <a:off x="0" y="-38100"/>
              <a:ext cx="1963290" cy="115089"/>
            </a:xfrm>
            <a:prstGeom prst="rect">
              <a:avLst/>
            </a:prstGeom>
          </p:spPr>
          <p:txBody>
            <a:bodyPr anchor="ctr" rtlCol="false" tIns="50800" lIns="50800" bIns="50800" rIns="50800"/>
            <a:lstStyle/>
            <a:p>
              <a:pPr algn="ctr">
                <a:lnSpc>
                  <a:spcPts val="2659"/>
                </a:lnSpc>
              </a:pPr>
            </a:p>
          </p:txBody>
        </p:sp>
      </p:grpSp>
      <p:sp>
        <p:nvSpPr>
          <p:cNvPr name="TextBox 16" id="16"/>
          <p:cNvSpPr txBox="true"/>
          <p:nvPr/>
        </p:nvSpPr>
        <p:spPr>
          <a:xfrm rot="0">
            <a:off x="6378754" y="8354646"/>
            <a:ext cx="13256312" cy="767278"/>
          </a:xfrm>
          <a:prstGeom prst="rect">
            <a:avLst/>
          </a:prstGeom>
        </p:spPr>
        <p:txBody>
          <a:bodyPr anchor="t" rtlCol="false" tIns="0" lIns="0" bIns="0" rIns="0">
            <a:spAutoFit/>
          </a:bodyPr>
          <a:lstStyle/>
          <a:p>
            <a:pPr algn="ctr">
              <a:lnSpc>
                <a:spcPts val="6042"/>
              </a:lnSpc>
              <a:spcBef>
                <a:spcPct val="0"/>
              </a:spcBef>
            </a:pPr>
            <a:r>
              <a:rPr lang="en-US" b="true" sz="4316">
                <a:solidFill>
                  <a:srgbClr val="000000"/>
                </a:solidFill>
                <a:latin typeface="Poppins Bold"/>
                <a:ea typeface="Poppins Bold"/>
                <a:cs typeface="Poppins Bold"/>
                <a:sym typeface="Poppins Bold"/>
              </a:rPr>
              <a:t>CAPSTONE PROJECT</a:t>
            </a:r>
          </a:p>
        </p:txBody>
      </p:sp>
      <p:sp>
        <p:nvSpPr>
          <p:cNvPr name="TextBox 17" id="17"/>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2</a:t>
            </a:r>
          </a:p>
        </p:txBody>
      </p:sp>
    </p:spTree>
  </p:cSld>
  <p:clrMapOvr>
    <a:masterClrMapping/>
  </p:clrMapOvr>
  <p:transition spd="fast">
    <p:fade/>
  </p:transition>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4149986"/>
            <a:ext cx="6573988" cy="4379920"/>
          </a:xfrm>
          <a:custGeom>
            <a:avLst/>
            <a:gdLst/>
            <a:ahLst/>
            <a:cxnLst/>
            <a:rect r="r" b="b" t="t" l="l"/>
            <a:pathLst>
              <a:path h="4379920" w="6573988">
                <a:moveTo>
                  <a:pt x="0" y="0"/>
                </a:moveTo>
                <a:lnTo>
                  <a:pt x="6573988" y="0"/>
                </a:lnTo>
                <a:lnTo>
                  <a:pt x="6573988" y="4379919"/>
                </a:lnTo>
                <a:lnTo>
                  <a:pt x="0" y="4379919"/>
                </a:lnTo>
                <a:lnTo>
                  <a:pt x="0" y="0"/>
                </a:lnTo>
                <a:close/>
              </a:path>
            </a:pathLst>
          </a:custGeom>
          <a:blipFill>
            <a:blip r:embed="rId2"/>
            <a:stretch>
              <a:fillRect l="0" t="0" r="0" b="0"/>
            </a:stretch>
          </a:blipFill>
        </p:spPr>
      </p:sp>
      <p:sp>
        <p:nvSpPr>
          <p:cNvPr name="Freeform 3" id="3"/>
          <p:cNvSpPr/>
          <p:nvPr/>
        </p:nvSpPr>
        <p:spPr>
          <a:xfrm flipH="false" flipV="false" rot="0">
            <a:off x="9646434" y="4149986"/>
            <a:ext cx="7947034" cy="4379920"/>
          </a:xfrm>
          <a:custGeom>
            <a:avLst/>
            <a:gdLst/>
            <a:ahLst/>
            <a:cxnLst/>
            <a:rect r="r" b="b" t="t" l="l"/>
            <a:pathLst>
              <a:path h="4379920" w="7947034">
                <a:moveTo>
                  <a:pt x="0" y="0"/>
                </a:moveTo>
                <a:lnTo>
                  <a:pt x="7947034" y="0"/>
                </a:lnTo>
                <a:lnTo>
                  <a:pt x="7947034" y="4379919"/>
                </a:lnTo>
                <a:lnTo>
                  <a:pt x="0" y="4379919"/>
                </a:lnTo>
                <a:lnTo>
                  <a:pt x="0" y="0"/>
                </a:lnTo>
                <a:close/>
              </a:path>
            </a:pathLst>
          </a:custGeom>
          <a:blipFill>
            <a:blip r:embed="rId3"/>
            <a:stretch>
              <a:fillRect l="-2653" t="-12046" r="0" b="-12046"/>
            </a:stretch>
          </a:blipFill>
        </p:spPr>
      </p:sp>
      <p:sp>
        <p:nvSpPr>
          <p:cNvPr name="TextBox 4" id="4"/>
          <p:cNvSpPr txBox="true"/>
          <p:nvPr/>
        </p:nvSpPr>
        <p:spPr>
          <a:xfrm rot="0">
            <a:off x="3604179" y="1236301"/>
            <a:ext cx="10625141" cy="871448"/>
          </a:xfrm>
          <a:prstGeom prst="rect">
            <a:avLst/>
          </a:prstGeom>
        </p:spPr>
        <p:txBody>
          <a:bodyPr anchor="t" rtlCol="false" tIns="0" lIns="0" bIns="0" rIns="0">
            <a:spAutoFit/>
          </a:bodyPr>
          <a:lstStyle/>
          <a:p>
            <a:pPr algn="ctr">
              <a:lnSpc>
                <a:spcPts val="6393"/>
              </a:lnSpc>
            </a:pPr>
            <a:r>
              <a:rPr lang="en-US" b="true" sz="5608">
                <a:solidFill>
                  <a:srgbClr val="1C2120"/>
                </a:solidFill>
                <a:latin typeface="Poppins Bold"/>
                <a:ea typeface="Poppins Bold"/>
                <a:cs typeface="Poppins Bold"/>
                <a:sym typeface="Poppins Bold"/>
              </a:rPr>
              <a:t>INSIGHT &amp; FINDING 2</a:t>
            </a:r>
          </a:p>
        </p:txBody>
      </p:sp>
      <p:sp>
        <p:nvSpPr>
          <p:cNvPr name="TextBox 5" id="5"/>
          <p:cNvSpPr txBox="true"/>
          <p:nvPr/>
        </p:nvSpPr>
        <p:spPr>
          <a:xfrm rot="0">
            <a:off x="-221802" y="3253403"/>
            <a:ext cx="10625141" cy="441325"/>
          </a:xfrm>
          <a:prstGeom prst="rect">
            <a:avLst/>
          </a:prstGeom>
        </p:spPr>
        <p:txBody>
          <a:bodyPr anchor="t" rtlCol="false" tIns="0" lIns="0" bIns="0" rIns="0">
            <a:spAutoFit/>
          </a:bodyPr>
          <a:lstStyle/>
          <a:p>
            <a:pPr algn="ctr">
              <a:lnSpc>
                <a:spcPts val="3500"/>
              </a:lnSpc>
              <a:spcBef>
                <a:spcPct val="0"/>
              </a:spcBef>
            </a:pPr>
            <a:r>
              <a:rPr lang="en-US" sz="2500" spc="-205">
                <a:solidFill>
                  <a:srgbClr val="1C2120"/>
                </a:solidFill>
                <a:latin typeface="Public Sans"/>
                <a:ea typeface="Public Sans"/>
                <a:cs typeface="Public Sans"/>
                <a:sym typeface="Public Sans"/>
              </a:rPr>
              <a:t>Pelanggan yang berbeda usia memiliki prioritas yang berbeda.</a:t>
            </a:r>
          </a:p>
        </p:txBody>
      </p:sp>
      <p:sp>
        <p:nvSpPr>
          <p:cNvPr name="TextBox 6" id="6"/>
          <p:cNvSpPr txBox="true"/>
          <p:nvPr/>
        </p:nvSpPr>
        <p:spPr>
          <a:xfrm rot="0">
            <a:off x="1282208" y="2869228"/>
            <a:ext cx="1206897" cy="450850"/>
          </a:xfrm>
          <a:prstGeom prst="rect">
            <a:avLst/>
          </a:prstGeom>
        </p:spPr>
        <p:txBody>
          <a:bodyPr anchor="t" rtlCol="false" tIns="0" lIns="0" bIns="0" rIns="0">
            <a:spAutoFit/>
          </a:bodyPr>
          <a:lstStyle/>
          <a:p>
            <a:pPr algn="ctr">
              <a:lnSpc>
                <a:spcPts val="3500"/>
              </a:lnSpc>
              <a:spcBef>
                <a:spcPct val="0"/>
              </a:spcBef>
            </a:pPr>
            <a:r>
              <a:rPr lang="en-US" b="true" sz="2500" spc="-205">
                <a:solidFill>
                  <a:srgbClr val="1C2120"/>
                </a:solidFill>
                <a:latin typeface="Poppins Bold"/>
                <a:ea typeface="Poppins Bold"/>
                <a:cs typeface="Poppins Bold"/>
                <a:sym typeface="Poppins Bold"/>
              </a:rPr>
              <a:t>Temuan</a:t>
            </a:r>
          </a:p>
        </p:txBody>
      </p:sp>
      <p:sp>
        <p:nvSpPr>
          <p:cNvPr name="TextBox 7" id="7"/>
          <p:cNvSpPr txBox="true"/>
          <p:nvPr/>
        </p:nvSpPr>
        <p:spPr>
          <a:xfrm rot="0">
            <a:off x="1887414" y="8629760"/>
            <a:ext cx="4856559" cy="720724"/>
          </a:xfrm>
          <a:prstGeom prst="rect">
            <a:avLst/>
          </a:prstGeom>
        </p:spPr>
        <p:txBody>
          <a:bodyPr anchor="t" rtlCol="false" tIns="0" lIns="0" bIns="0" rIns="0">
            <a:spAutoFit/>
          </a:bodyPr>
          <a:lstStyle/>
          <a:p>
            <a:pPr algn="ctr">
              <a:lnSpc>
                <a:spcPts val="2800"/>
              </a:lnSpc>
              <a:spcBef>
                <a:spcPct val="0"/>
              </a:spcBef>
            </a:pPr>
            <a:r>
              <a:rPr lang="en-US" b="true" sz="2000" spc="-164">
                <a:solidFill>
                  <a:srgbClr val="1C2120"/>
                </a:solidFill>
                <a:latin typeface="Poppins Bold"/>
                <a:ea typeface="Poppins Bold"/>
                <a:cs typeface="Poppins Bold"/>
                <a:sym typeface="Poppins Bold"/>
              </a:rPr>
              <a:t>Pelanggan Muda (20-30)</a:t>
            </a:r>
          </a:p>
          <a:p>
            <a:pPr algn="ctr">
              <a:lnSpc>
                <a:spcPts val="2800"/>
              </a:lnSpc>
              <a:spcBef>
                <a:spcPct val="0"/>
              </a:spcBef>
            </a:pPr>
            <a:r>
              <a:rPr lang="en-US" sz="2000" spc="-164">
                <a:solidFill>
                  <a:srgbClr val="1C2120"/>
                </a:solidFill>
                <a:latin typeface="Poppins"/>
                <a:ea typeface="Poppins"/>
                <a:cs typeface="Poppins"/>
                <a:sym typeface="Poppins"/>
              </a:rPr>
              <a:t>Lebih memprioritaskan "Gaya &amp; Penampilan".</a:t>
            </a:r>
          </a:p>
        </p:txBody>
      </p:sp>
      <p:sp>
        <p:nvSpPr>
          <p:cNvPr name="TextBox 8" id="8"/>
          <p:cNvSpPr txBox="true"/>
          <p:nvPr/>
        </p:nvSpPr>
        <p:spPr>
          <a:xfrm rot="0">
            <a:off x="9646434" y="8629518"/>
            <a:ext cx="8204357" cy="941931"/>
          </a:xfrm>
          <a:prstGeom prst="rect">
            <a:avLst/>
          </a:prstGeom>
        </p:spPr>
        <p:txBody>
          <a:bodyPr anchor="t" rtlCol="false" tIns="0" lIns="0" bIns="0" rIns="0">
            <a:spAutoFit/>
          </a:bodyPr>
          <a:lstStyle/>
          <a:p>
            <a:pPr algn="ctr">
              <a:lnSpc>
                <a:spcPts val="2487"/>
              </a:lnSpc>
              <a:spcBef>
                <a:spcPct val="0"/>
              </a:spcBef>
            </a:pPr>
            <a:r>
              <a:rPr lang="en-US" b="true" sz="1777" spc="-145">
                <a:solidFill>
                  <a:srgbClr val="1C2120"/>
                </a:solidFill>
                <a:latin typeface="Poppins Bold"/>
                <a:ea typeface="Poppins Bold"/>
                <a:cs typeface="Poppins Bold"/>
                <a:sym typeface="Poppins Bold"/>
              </a:rPr>
              <a:t>Pelanggan Senior (46+):</a:t>
            </a:r>
          </a:p>
          <a:p>
            <a:pPr algn="ctr">
              <a:lnSpc>
                <a:spcPts val="2487"/>
              </a:lnSpc>
              <a:spcBef>
                <a:spcPct val="0"/>
              </a:spcBef>
            </a:pPr>
            <a:r>
              <a:rPr lang="en-US" sz="1777" spc="-145">
                <a:solidFill>
                  <a:srgbClr val="1C2120"/>
                </a:solidFill>
                <a:latin typeface="Poppins"/>
                <a:ea typeface="Poppins"/>
                <a:cs typeface="Poppins"/>
                <a:sym typeface="Poppins"/>
              </a:rPr>
              <a:t>Jauh lebih sensitif terhadap "Kualitas &amp; Rasa Kain" dan berfungsi sebagai "penanda kualitas"</a:t>
            </a:r>
          </a:p>
        </p:txBody>
      </p:sp>
      <p:grpSp>
        <p:nvGrpSpPr>
          <p:cNvPr name="Group 9" id="9"/>
          <p:cNvGrpSpPr/>
          <p:nvPr/>
        </p:nvGrpSpPr>
        <p:grpSpPr>
          <a:xfrm rot="0">
            <a:off x="-812904" y="2536108"/>
            <a:ext cx="19321563" cy="7259701"/>
            <a:chOff x="0" y="0"/>
            <a:chExt cx="6468052" cy="2430245"/>
          </a:xfrm>
        </p:grpSpPr>
        <p:sp>
          <p:nvSpPr>
            <p:cNvPr name="Freeform 10" id="10"/>
            <p:cNvSpPr/>
            <p:nvPr/>
          </p:nvSpPr>
          <p:spPr>
            <a:xfrm flipH="false" flipV="false" rot="0">
              <a:off x="0" y="0"/>
              <a:ext cx="6468052" cy="2430245"/>
            </a:xfrm>
            <a:custGeom>
              <a:avLst/>
              <a:gdLst/>
              <a:ahLst/>
              <a:cxnLst/>
              <a:rect r="r" b="b" t="t" l="l"/>
              <a:pathLst>
                <a:path h="2430245" w="6468052">
                  <a:moveTo>
                    <a:pt x="20034" y="0"/>
                  </a:moveTo>
                  <a:lnTo>
                    <a:pt x="6448018" y="0"/>
                  </a:lnTo>
                  <a:cubicBezTo>
                    <a:pt x="6453331" y="0"/>
                    <a:pt x="6458427" y="2111"/>
                    <a:pt x="6462184" y="5868"/>
                  </a:cubicBezTo>
                  <a:cubicBezTo>
                    <a:pt x="6465941" y="9625"/>
                    <a:pt x="6468052" y="14721"/>
                    <a:pt x="6468052" y="20034"/>
                  </a:cubicBezTo>
                  <a:lnTo>
                    <a:pt x="6468052" y="2410210"/>
                  </a:lnTo>
                  <a:cubicBezTo>
                    <a:pt x="6468052" y="2415524"/>
                    <a:pt x="6465941" y="2420619"/>
                    <a:pt x="6462184" y="2424377"/>
                  </a:cubicBezTo>
                  <a:cubicBezTo>
                    <a:pt x="6458427" y="2428134"/>
                    <a:pt x="6453331" y="2430245"/>
                    <a:pt x="6448018" y="2430245"/>
                  </a:cubicBezTo>
                  <a:lnTo>
                    <a:pt x="20034" y="2430245"/>
                  </a:lnTo>
                  <a:cubicBezTo>
                    <a:pt x="14721" y="2430245"/>
                    <a:pt x="9625" y="2428134"/>
                    <a:pt x="5868" y="2424377"/>
                  </a:cubicBezTo>
                  <a:cubicBezTo>
                    <a:pt x="2111" y="2420619"/>
                    <a:pt x="0" y="2415524"/>
                    <a:pt x="0" y="2410210"/>
                  </a:cubicBezTo>
                  <a:lnTo>
                    <a:pt x="0" y="20034"/>
                  </a:lnTo>
                  <a:cubicBezTo>
                    <a:pt x="0" y="14721"/>
                    <a:pt x="2111" y="9625"/>
                    <a:pt x="5868" y="5868"/>
                  </a:cubicBezTo>
                  <a:cubicBezTo>
                    <a:pt x="9625" y="2111"/>
                    <a:pt x="14721" y="0"/>
                    <a:pt x="20034" y="0"/>
                  </a:cubicBezTo>
                  <a:close/>
                </a:path>
              </a:pathLst>
            </a:custGeom>
            <a:solidFill>
              <a:srgbClr val="AAD7D4">
                <a:alpha val="21961"/>
              </a:srgbClr>
            </a:solidFill>
          </p:spPr>
        </p:sp>
        <p:sp>
          <p:nvSpPr>
            <p:cNvPr name="TextBox 11" id="11"/>
            <p:cNvSpPr txBox="true"/>
            <p:nvPr/>
          </p:nvSpPr>
          <p:spPr>
            <a:xfrm>
              <a:off x="0" y="85725"/>
              <a:ext cx="6468052" cy="2344520"/>
            </a:xfrm>
            <a:prstGeom prst="rect">
              <a:avLst/>
            </a:prstGeom>
          </p:spPr>
          <p:txBody>
            <a:bodyPr anchor="ctr" rtlCol="false" tIns="50800" lIns="50800" bIns="50800" rIns="50800"/>
            <a:lstStyle/>
            <a:p>
              <a:pPr algn="ctr">
                <a:lnSpc>
                  <a:spcPts val="1925"/>
                </a:lnSpc>
              </a:pPr>
            </a:p>
          </p:txBody>
        </p:sp>
      </p:grpSp>
      <p:sp>
        <p:nvSpPr>
          <p:cNvPr name="TextBox 12" id="1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C2120"/>
                </a:solidFill>
                <a:latin typeface="Open Sans"/>
                <a:ea typeface="Open Sans"/>
                <a:cs typeface="Open Sans"/>
                <a:sym typeface="Open Sans"/>
              </a:rPr>
              <a:t>20</a:t>
            </a:r>
          </a:p>
        </p:txBody>
      </p:sp>
      <p:grpSp>
        <p:nvGrpSpPr>
          <p:cNvPr name="Group 13" id="13"/>
          <p:cNvGrpSpPr/>
          <p:nvPr/>
        </p:nvGrpSpPr>
        <p:grpSpPr>
          <a:xfrm rot="0">
            <a:off x="666159" y="468960"/>
            <a:ext cx="808044" cy="292317"/>
            <a:chOff x="0" y="0"/>
            <a:chExt cx="212818" cy="76989"/>
          </a:xfrm>
        </p:grpSpPr>
        <p:sp>
          <p:nvSpPr>
            <p:cNvPr name="Freeform 14" id="14"/>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15" id="15"/>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0">
            <a:off x="1681060" y="468960"/>
            <a:ext cx="808044" cy="292317"/>
            <a:chOff x="0" y="0"/>
            <a:chExt cx="212818" cy="76989"/>
          </a:xfrm>
        </p:grpSpPr>
        <p:sp>
          <p:nvSpPr>
            <p:cNvPr name="Freeform 17" id="17"/>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18" id="18"/>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19" id="19"/>
          <p:cNvGrpSpPr/>
          <p:nvPr/>
        </p:nvGrpSpPr>
        <p:grpSpPr>
          <a:xfrm rot="0">
            <a:off x="2698655" y="468960"/>
            <a:ext cx="808044" cy="292317"/>
            <a:chOff x="0" y="0"/>
            <a:chExt cx="212818" cy="76989"/>
          </a:xfrm>
        </p:grpSpPr>
        <p:sp>
          <p:nvSpPr>
            <p:cNvPr name="Freeform 20" id="20"/>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21" id="21"/>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22" id="22"/>
          <p:cNvGrpSpPr/>
          <p:nvPr/>
        </p:nvGrpSpPr>
        <p:grpSpPr>
          <a:xfrm rot="0">
            <a:off x="3823967" y="468960"/>
            <a:ext cx="808044" cy="292317"/>
            <a:chOff x="0" y="0"/>
            <a:chExt cx="212818" cy="76989"/>
          </a:xfrm>
        </p:grpSpPr>
        <p:sp>
          <p:nvSpPr>
            <p:cNvPr name="Freeform 23" id="23"/>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24" id="24"/>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25" id="25"/>
          <p:cNvGrpSpPr/>
          <p:nvPr/>
        </p:nvGrpSpPr>
        <p:grpSpPr>
          <a:xfrm rot="0">
            <a:off x="4838868" y="468960"/>
            <a:ext cx="808044" cy="292317"/>
            <a:chOff x="0" y="0"/>
            <a:chExt cx="212818" cy="76989"/>
          </a:xfrm>
        </p:grpSpPr>
        <p:sp>
          <p:nvSpPr>
            <p:cNvPr name="Freeform 26" id="26"/>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27" id="27"/>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28" id="28"/>
          <p:cNvGrpSpPr/>
          <p:nvPr/>
        </p:nvGrpSpPr>
        <p:grpSpPr>
          <a:xfrm rot="0">
            <a:off x="5856463" y="468960"/>
            <a:ext cx="808044" cy="292317"/>
            <a:chOff x="0" y="0"/>
            <a:chExt cx="212818" cy="76989"/>
          </a:xfrm>
        </p:grpSpPr>
        <p:sp>
          <p:nvSpPr>
            <p:cNvPr name="Freeform 29" id="29"/>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30" id="30"/>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spTree>
  </p:cSld>
  <p:clrMapOvr>
    <a:masterClrMapping/>
  </p:clrMapOvr>
  <p:transition spd="fast">
    <p:fade/>
  </p:transition>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664589" y="2616201"/>
            <a:ext cx="7776303" cy="5054597"/>
          </a:xfrm>
          <a:custGeom>
            <a:avLst/>
            <a:gdLst/>
            <a:ahLst/>
            <a:cxnLst/>
            <a:rect r="r" b="b" t="t" l="l"/>
            <a:pathLst>
              <a:path h="5054597" w="7776303">
                <a:moveTo>
                  <a:pt x="0" y="0"/>
                </a:moveTo>
                <a:lnTo>
                  <a:pt x="7776304" y="0"/>
                </a:lnTo>
                <a:lnTo>
                  <a:pt x="7776304" y="5054598"/>
                </a:lnTo>
                <a:lnTo>
                  <a:pt x="0" y="5054598"/>
                </a:lnTo>
                <a:lnTo>
                  <a:pt x="0" y="0"/>
                </a:lnTo>
                <a:close/>
              </a:path>
            </a:pathLst>
          </a:custGeom>
          <a:blipFill>
            <a:blip r:embed="rId2"/>
            <a:stretch>
              <a:fillRect l="0" t="0" r="0" b="0"/>
            </a:stretch>
          </a:blipFill>
        </p:spPr>
      </p:sp>
      <p:sp>
        <p:nvSpPr>
          <p:cNvPr name="TextBox 3" id="3"/>
          <p:cNvSpPr txBox="true"/>
          <p:nvPr/>
        </p:nvSpPr>
        <p:spPr>
          <a:xfrm rot="0">
            <a:off x="306376" y="990600"/>
            <a:ext cx="4870337" cy="797482"/>
          </a:xfrm>
          <a:prstGeom prst="rect">
            <a:avLst/>
          </a:prstGeom>
        </p:spPr>
        <p:txBody>
          <a:bodyPr anchor="t" rtlCol="false" tIns="0" lIns="0" bIns="0" rIns="0">
            <a:spAutoFit/>
          </a:bodyPr>
          <a:lstStyle/>
          <a:p>
            <a:pPr algn="ctr">
              <a:lnSpc>
                <a:spcPts val="2097"/>
              </a:lnSpc>
              <a:spcBef>
                <a:spcPct val="0"/>
              </a:spcBef>
            </a:pPr>
            <a:r>
              <a:rPr lang="en-US" b="true" sz="1498" spc="-122">
                <a:solidFill>
                  <a:srgbClr val="000000"/>
                </a:solidFill>
                <a:latin typeface="Poppins Bold"/>
                <a:ea typeface="Poppins Bold"/>
                <a:cs typeface="Poppins Bold"/>
                <a:sym typeface="Poppins Bold"/>
              </a:rPr>
              <a:t>Fokus berlebihan pada tren untuk kaum muda dapat mengasingkan segmen pelanggan yang loyal dan bernilai tinggi.</a:t>
            </a:r>
          </a:p>
        </p:txBody>
      </p:sp>
      <p:sp>
        <p:nvSpPr>
          <p:cNvPr name="TextBox 4" id="4"/>
          <p:cNvSpPr txBox="true"/>
          <p:nvPr/>
        </p:nvSpPr>
        <p:spPr>
          <a:xfrm rot="0">
            <a:off x="595837" y="8610864"/>
            <a:ext cx="5891829" cy="647436"/>
          </a:xfrm>
          <a:prstGeom prst="rect">
            <a:avLst/>
          </a:prstGeom>
        </p:spPr>
        <p:txBody>
          <a:bodyPr anchor="t" rtlCol="false" tIns="0" lIns="0" bIns="0" rIns="0">
            <a:spAutoFit/>
          </a:bodyPr>
          <a:lstStyle/>
          <a:p>
            <a:pPr algn="ctr">
              <a:lnSpc>
                <a:spcPts val="2582"/>
              </a:lnSpc>
              <a:spcBef>
                <a:spcPct val="0"/>
              </a:spcBef>
            </a:pPr>
            <a:r>
              <a:rPr lang="en-US" b="true" sz="1844" spc="-151">
                <a:solidFill>
                  <a:srgbClr val="000000"/>
                </a:solidFill>
                <a:latin typeface="Poppins Bold"/>
                <a:ea typeface="Poppins Bold"/>
                <a:cs typeface="Poppins Bold"/>
                <a:sym typeface="Poppins Bold"/>
              </a:rPr>
              <a:t>Kelompok usia 46+ adalah 'canary in the coal mine' kita untuk masalah kualitas</a:t>
            </a:r>
          </a:p>
        </p:txBody>
      </p:sp>
      <p:sp>
        <p:nvSpPr>
          <p:cNvPr name="TextBox 5" id="5"/>
          <p:cNvSpPr txBox="true"/>
          <p:nvPr/>
        </p:nvSpPr>
        <p:spPr>
          <a:xfrm rot="0">
            <a:off x="12016344" y="981075"/>
            <a:ext cx="5973791" cy="1076325"/>
          </a:xfrm>
          <a:prstGeom prst="rect">
            <a:avLst/>
          </a:prstGeom>
        </p:spPr>
        <p:txBody>
          <a:bodyPr anchor="t" rtlCol="false" tIns="0" lIns="0" bIns="0" rIns="0">
            <a:spAutoFit/>
          </a:bodyPr>
          <a:lstStyle/>
          <a:p>
            <a:pPr algn="ctr">
              <a:lnSpc>
                <a:spcPts val="2100"/>
              </a:lnSpc>
              <a:spcBef>
                <a:spcPct val="0"/>
              </a:spcBef>
            </a:pPr>
            <a:r>
              <a:rPr lang="en-US" b="true" sz="1500" spc="-123">
                <a:solidFill>
                  <a:srgbClr val="000000"/>
                </a:solidFill>
                <a:latin typeface="Poppins Bold"/>
                <a:ea typeface="Poppins Bold"/>
                <a:cs typeface="Poppins Bold"/>
                <a:sym typeface="Poppins Bold"/>
              </a:rPr>
              <a:t> Terdapat pola "U" atau "senyum" yang tipis pada distribusi rating. Rating tertinggi diberikan oleh kelompok usia termuda, sedikit menurun di usia paruh baya, dan kembali naik pada kelompok usia senior</a:t>
            </a:r>
          </a:p>
        </p:txBody>
      </p:sp>
      <p:sp>
        <p:nvSpPr>
          <p:cNvPr name="TextBox 6" id="6"/>
          <p:cNvSpPr txBox="true"/>
          <p:nvPr/>
        </p:nvSpPr>
        <p:spPr>
          <a:xfrm rot="0">
            <a:off x="11442076" y="8168298"/>
            <a:ext cx="6022073" cy="923232"/>
          </a:xfrm>
          <a:prstGeom prst="rect">
            <a:avLst/>
          </a:prstGeom>
        </p:spPr>
        <p:txBody>
          <a:bodyPr anchor="t" rtlCol="false" tIns="0" lIns="0" bIns="0" rIns="0">
            <a:spAutoFit/>
          </a:bodyPr>
          <a:lstStyle/>
          <a:p>
            <a:pPr algn="ctr">
              <a:lnSpc>
                <a:spcPts val="2386"/>
              </a:lnSpc>
              <a:spcBef>
                <a:spcPct val="0"/>
              </a:spcBef>
            </a:pPr>
            <a:r>
              <a:rPr lang="en-US" b="true" sz="1704" spc="-139">
                <a:solidFill>
                  <a:srgbClr val="000000"/>
                </a:solidFill>
                <a:latin typeface="Poppins Bold"/>
                <a:ea typeface="Poppins Bold"/>
                <a:cs typeface="Poppins Bold"/>
                <a:sym typeface="Poppins Bold"/>
              </a:rPr>
              <a:t>Pelanggan termuda (18-24 tahun) cenderung menjadi kelompok yang paling antusias atau paling puas dengan pengalaman mereka.</a:t>
            </a:r>
          </a:p>
        </p:txBody>
      </p:sp>
      <p:grpSp>
        <p:nvGrpSpPr>
          <p:cNvPr name="Group 7" id="7"/>
          <p:cNvGrpSpPr/>
          <p:nvPr/>
        </p:nvGrpSpPr>
        <p:grpSpPr>
          <a:xfrm rot="0">
            <a:off x="-857436" y="0"/>
            <a:ext cx="19321563" cy="10287000"/>
            <a:chOff x="0" y="0"/>
            <a:chExt cx="6468052" cy="3443658"/>
          </a:xfrm>
        </p:grpSpPr>
        <p:sp>
          <p:nvSpPr>
            <p:cNvPr name="Freeform 8" id="8"/>
            <p:cNvSpPr/>
            <p:nvPr/>
          </p:nvSpPr>
          <p:spPr>
            <a:xfrm flipH="false" flipV="false" rot="0">
              <a:off x="0" y="0"/>
              <a:ext cx="6468052" cy="3443658"/>
            </a:xfrm>
            <a:custGeom>
              <a:avLst/>
              <a:gdLst/>
              <a:ahLst/>
              <a:cxnLst/>
              <a:rect r="r" b="b" t="t" l="l"/>
              <a:pathLst>
                <a:path h="3443658" w="6468052">
                  <a:moveTo>
                    <a:pt x="20034" y="0"/>
                  </a:moveTo>
                  <a:lnTo>
                    <a:pt x="6448018" y="0"/>
                  </a:lnTo>
                  <a:cubicBezTo>
                    <a:pt x="6453331" y="0"/>
                    <a:pt x="6458427" y="2111"/>
                    <a:pt x="6462184" y="5868"/>
                  </a:cubicBezTo>
                  <a:cubicBezTo>
                    <a:pt x="6465941" y="9625"/>
                    <a:pt x="6468052" y="14721"/>
                    <a:pt x="6468052" y="20034"/>
                  </a:cubicBezTo>
                  <a:lnTo>
                    <a:pt x="6468052" y="3423624"/>
                  </a:lnTo>
                  <a:cubicBezTo>
                    <a:pt x="6468052" y="3428937"/>
                    <a:pt x="6465941" y="3434033"/>
                    <a:pt x="6462184" y="3437790"/>
                  </a:cubicBezTo>
                  <a:cubicBezTo>
                    <a:pt x="6458427" y="3441547"/>
                    <a:pt x="6453331" y="3443658"/>
                    <a:pt x="6448018" y="3443658"/>
                  </a:cubicBezTo>
                  <a:lnTo>
                    <a:pt x="20034" y="3443658"/>
                  </a:lnTo>
                  <a:cubicBezTo>
                    <a:pt x="14721" y="3443658"/>
                    <a:pt x="9625" y="3441547"/>
                    <a:pt x="5868" y="3437790"/>
                  </a:cubicBezTo>
                  <a:cubicBezTo>
                    <a:pt x="2111" y="3434033"/>
                    <a:pt x="0" y="3428937"/>
                    <a:pt x="0" y="3423624"/>
                  </a:cubicBezTo>
                  <a:lnTo>
                    <a:pt x="0" y="20034"/>
                  </a:lnTo>
                  <a:cubicBezTo>
                    <a:pt x="0" y="14721"/>
                    <a:pt x="2111" y="9625"/>
                    <a:pt x="5868" y="5868"/>
                  </a:cubicBezTo>
                  <a:cubicBezTo>
                    <a:pt x="9625" y="2111"/>
                    <a:pt x="14721" y="0"/>
                    <a:pt x="20034" y="0"/>
                  </a:cubicBezTo>
                  <a:close/>
                </a:path>
              </a:pathLst>
            </a:custGeom>
            <a:solidFill>
              <a:srgbClr val="AAD7D4">
                <a:alpha val="21961"/>
              </a:srgbClr>
            </a:solidFill>
          </p:spPr>
        </p:sp>
        <p:sp>
          <p:nvSpPr>
            <p:cNvPr name="TextBox 9" id="9"/>
            <p:cNvSpPr txBox="true"/>
            <p:nvPr/>
          </p:nvSpPr>
          <p:spPr>
            <a:xfrm>
              <a:off x="0" y="85725"/>
              <a:ext cx="6468052" cy="3357933"/>
            </a:xfrm>
            <a:prstGeom prst="rect">
              <a:avLst/>
            </a:prstGeom>
          </p:spPr>
          <p:txBody>
            <a:bodyPr anchor="ctr" rtlCol="false" tIns="50800" lIns="50800" bIns="50800" rIns="50800"/>
            <a:lstStyle/>
            <a:p>
              <a:pPr algn="ctr">
                <a:lnSpc>
                  <a:spcPts val="1925"/>
                </a:lnSpc>
              </a:pPr>
            </a:p>
          </p:txBody>
        </p:sp>
      </p:grpSp>
      <p:sp>
        <p:nvSpPr>
          <p:cNvPr name="TextBox 10" id="10"/>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21</a:t>
            </a:r>
          </a:p>
        </p:txBody>
      </p:sp>
      <p:sp>
        <p:nvSpPr>
          <p:cNvPr name="TextBox 11" id="11"/>
          <p:cNvSpPr txBox="true"/>
          <p:nvPr/>
        </p:nvSpPr>
        <p:spPr>
          <a:xfrm rot="0">
            <a:off x="7137462" y="444476"/>
            <a:ext cx="3331766" cy="1360399"/>
          </a:xfrm>
          <a:prstGeom prst="rect">
            <a:avLst/>
          </a:prstGeom>
        </p:spPr>
        <p:txBody>
          <a:bodyPr anchor="t" rtlCol="false" tIns="0" lIns="0" bIns="0" rIns="0">
            <a:spAutoFit/>
          </a:bodyPr>
          <a:lstStyle/>
          <a:p>
            <a:pPr algn="ctr">
              <a:lnSpc>
                <a:spcPts val="10593"/>
              </a:lnSpc>
              <a:spcBef>
                <a:spcPct val="0"/>
              </a:spcBef>
            </a:pPr>
            <a:r>
              <a:rPr lang="en-US" b="true" sz="7566" spc="-620">
                <a:solidFill>
                  <a:srgbClr val="000000"/>
                </a:solidFill>
                <a:latin typeface="Poppins Bold"/>
                <a:ea typeface="Poppins Bold"/>
                <a:cs typeface="Poppins Bold"/>
                <a:sym typeface="Poppins Bold"/>
              </a:rPr>
              <a:t>INSIGHT</a:t>
            </a:r>
          </a:p>
        </p:txBody>
      </p:sp>
    </p:spTree>
  </p:cSld>
  <p:clrMapOvr>
    <a:masterClrMapping/>
  </p:clrMapOvr>
  <p:transition spd="fast">
    <p:fade/>
  </p:transition>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68612" y="1607035"/>
            <a:ext cx="8196862" cy="606389"/>
            <a:chOff x="0" y="0"/>
            <a:chExt cx="10929150" cy="808519"/>
          </a:xfrm>
        </p:grpSpPr>
        <p:grpSp>
          <p:nvGrpSpPr>
            <p:cNvPr name="Group 3" id="3"/>
            <p:cNvGrpSpPr/>
            <p:nvPr/>
          </p:nvGrpSpPr>
          <p:grpSpPr>
            <a:xfrm rot="0">
              <a:off x="0" y="0"/>
              <a:ext cx="10929150" cy="808519"/>
              <a:chOff x="0" y="0"/>
              <a:chExt cx="2743967" cy="202994"/>
            </a:xfrm>
          </p:grpSpPr>
          <p:sp>
            <p:nvSpPr>
              <p:cNvPr name="Freeform 4" id="4"/>
              <p:cNvSpPr/>
              <p:nvPr/>
            </p:nvSpPr>
            <p:spPr>
              <a:xfrm flipH="false" flipV="false" rot="0">
                <a:off x="0" y="0"/>
                <a:ext cx="2743967" cy="202994"/>
              </a:xfrm>
              <a:custGeom>
                <a:avLst/>
                <a:gdLst/>
                <a:ahLst/>
                <a:cxnLst/>
                <a:rect r="r" b="b" t="t" l="l"/>
                <a:pathLst>
                  <a:path h="202994" w="2743967">
                    <a:moveTo>
                      <a:pt x="47225" y="0"/>
                    </a:moveTo>
                    <a:lnTo>
                      <a:pt x="2696742" y="0"/>
                    </a:lnTo>
                    <a:cubicBezTo>
                      <a:pt x="2709267" y="0"/>
                      <a:pt x="2721279" y="4975"/>
                      <a:pt x="2730135" y="13832"/>
                    </a:cubicBezTo>
                    <a:cubicBezTo>
                      <a:pt x="2738992" y="22688"/>
                      <a:pt x="2743967" y="34700"/>
                      <a:pt x="2743967" y="47225"/>
                    </a:cubicBezTo>
                    <a:lnTo>
                      <a:pt x="2743967" y="155769"/>
                    </a:lnTo>
                    <a:cubicBezTo>
                      <a:pt x="2743967" y="168294"/>
                      <a:pt x="2738992" y="180305"/>
                      <a:pt x="2730135" y="189162"/>
                    </a:cubicBezTo>
                    <a:cubicBezTo>
                      <a:pt x="2721279" y="198018"/>
                      <a:pt x="2709267" y="202994"/>
                      <a:pt x="2696742" y="202994"/>
                    </a:cubicBezTo>
                    <a:lnTo>
                      <a:pt x="47225" y="202994"/>
                    </a:lnTo>
                    <a:cubicBezTo>
                      <a:pt x="34700" y="202994"/>
                      <a:pt x="22688" y="198018"/>
                      <a:pt x="13832" y="189162"/>
                    </a:cubicBezTo>
                    <a:cubicBezTo>
                      <a:pt x="4975" y="180305"/>
                      <a:pt x="0" y="168294"/>
                      <a:pt x="0" y="155769"/>
                    </a:cubicBezTo>
                    <a:lnTo>
                      <a:pt x="0" y="47225"/>
                    </a:lnTo>
                    <a:cubicBezTo>
                      <a:pt x="0" y="34700"/>
                      <a:pt x="4975" y="22688"/>
                      <a:pt x="13832" y="13832"/>
                    </a:cubicBezTo>
                    <a:cubicBezTo>
                      <a:pt x="22688" y="4975"/>
                      <a:pt x="34700" y="0"/>
                      <a:pt x="47225" y="0"/>
                    </a:cubicBezTo>
                    <a:close/>
                  </a:path>
                </a:pathLst>
              </a:custGeom>
              <a:solidFill>
                <a:srgbClr val="AAD7D4"/>
              </a:solidFill>
            </p:spPr>
          </p:sp>
          <p:sp>
            <p:nvSpPr>
              <p:cNvPr name="TextBox 5" id="5"/>
              <p:cNvSpPr txBox="true"/>
              <p:nvPr/>
            </p:nvSpPr>
            <p:spPr>
              <a:xfrm>
                <a:off x="0" y="85725"/>
                <a:ext cx="2743967" cy="117269"/>
              </a:xfrm>
              <a:prstGeom prst="rect">
                <a:avLst/>
              </a:prstGeom>
            </p:spPr>
            <p:txBody>
              <a:bodyPr anchor="ctr" rtlCol="false" tIns="50800" lIns="50800" bIns="50800" rIns="50800"/>
              <a:lstStyle/>
              <a:p>
                <a:pPr algn="ctr">
                  <a:lnSpc>
                    <a:spcPts val="1925"/>
                  </a:lnSpc>
                </a:pPr>
              </a:p>
            </p:txBody>
          </p:sp>
        </p:grpSp>
        <p:sp>
          <p:nvSpPr>
            <p:cNvPr name="TextBox 6" id="6"/>
            <p:cNvSpPr txBox="true"/>
            <p:nvPr/>
          </p:nvSpPr>
          <p:spPr>
            <a:xfrm rot="0">
              <a:off x="25400" y="164102"/>
              <a:ext cx="10820400" cy="508889"/>
            </a:xfrm>
            <a:prstGeom prst="rect">
              <a:avLst/>
            </a:prstGeom>
          </p:spPr>
          <p:txBody>
            <a:bodyPr anchor="t" rtlCol="false" tIns="0" lIns="0" bIns="0" rIns="0">
              <a:spAutoFit/>
            </a:bodyPr>
            <a:lstStyle/>
            <a:p>
              <a:pPr algn="ctr">
                <a:lnSpc>
                  <a:spcPts val="2916"/>
                </a:lnSpc>
              </a:pPr>
              <a:r>
                <a:rPr lang="en-US" sz="2700">
                  <a:solidFill>
                    <a:srgbClr val="000000"/>
                  </a:solidFill>
                  <a:latin typeface="DM Sans"/>
                  <a:ea typeface="DM Sans"/>
                  <a:cs typeface="DM Sans"/>
                  <a:sym typeface="DM Sans"/>
                </a:rPr>
                <a:t>Permata yang tersembunyi &amp; Pembunuh senyap</a:t>
              </a:r>
            </a:p>
          </p:txBody>
        </p:sp>
      </p:grpSp>
      <p:grpSp>
        <p:nvGrpSpPr>
          <p:cNvPr name="Group 7" id="7"/>
          <p:cNvGrpSpPr/>
          <p:nvPr/>
        </p:nvGrpSpPr>
        <p:grpSpPr>
          <a:xfrm rot="0">
            <a:off x="746742" y="5980826"/>
            <a:ext cx="6259279" cy="1594096"/>
            <a:chOff x="0" y="0"/>
            <a:chExt cx="2095345" cy="533637"/>
          </a:xfrm>
        </p:grpSpPr>
        <p:sp>
          <p:nvSpPr>
            <p:cNvPr name="Freeform 8" id="8"/>
            <p:cNvSpPr/>
            <p:nvPr/>
          </p:nvSpPr>
          <p:spPr>
            <a:xfrm flipH="false" flipV="false" rot="0">
              <a:off x="0" y="0"/>
              <a:ext cx="2095345" cy="533637"/>
            </a:xfrm>
            <a:custGeom>
              <a:avLst/>
              <a:gdLst/>
              <a:ahLst/>
              <a:cxnLst/>
              <a:rect r="r" b="b" t="t" l="l"/>
              <a:pathLst>
                <a:path h="533637" w="2095345">
                  <a:moveTo>
                    <a:pt x="61844" y="0"/>
                  </a:moveTo>
                  <a:lnTo>
                    <a:pt x="2033502" y="0"/>
                  </a:lnTo>
                  <a:cubicBezTo>
                    <a:pt x="2049904" y="0"/>
                    <a:pt x="2065634" y="6516"/>
                    <a:pt x="2077232" y="18114"/>
                  </a:cubicBezTo>
                  <a:cubicBezTo>
                    <a:pt x="2088829" y="29711"/>
                    <a:pt x="2095345" y="45442"/>
                    <a:pt x="2095345" y="61844"/>
                  </a:cubicBezTo>
                  <a:lnTo>
                    <a:pt x="2095345" y="471793"/>
                  </a:lnTo>
                  <a:cubicBezTo>
                    <a:pt x="2095345" y="488195"/>
                    <a:pt x="2088829" y="503925"/>
                    <a:pt x="2077232" y="515523"/>
                  </a:cubicBezTo>
                  <a:cubicBezTo>
                    <a:pt x="2065634" y="527121"/>
                    <a:pt x="2049904" y="533637"/>
                    <a:pt x="2033502" y="533637"/>
                  </a:cubicBezTo>
                  <a:lnTo>
                    <a:pt x="61844" y="533637"/>
                  </a:lnTo>
                  <a:cubicBezTo>
                    <a:pt x="27688" y="533637"/>
                    <a:pt x="0" y="505948"/>
                    <a:pt x="0" y="471793"/>
                  </a:cubicBezTo>
                  <a:lnTo>
                    <a:pt x="0" y="61844"/>
                  </a:lnTo>
                  <a:cubicBezTo>
                    <a:pt x="0" y="27688"/>
                    <a:pt x="27688" y="0"/>
                    <a:pt x="61844" y="0"/>
                  </a:cubicBezTo>
                  <a:close/>
                </a:path>
              </a:pathLst>
            </a:custGeom>
            <a:solidFill>
              <a:srgbClr val="AAD7D4"/>
            </a:solidFill>
          </p:spPr>
        </p:sp>
        <p:sp>
          <p:nvSpPr>
            <p:cNvPr name="TextBox 9" id="9"/>
            <p:cNvSpPr txBox="true"/>
            <p:nvPr/>
          </p:nvSpPr>
          <p:spPr>
            <a:xfrm>
              <a:off x="0" y="85725"/>
              <a:ext cx="2095345" cy="447912"/>
            </a:xfrm>
            <a:prstGeom prst="rect">
              <a:avLst/>
            </a:prstGeom>
          </p:spPr>
          <p:txBody>
            <a:bodyPr anchor="ctr" rtlCol="false" tIns="50800" lIns="50800" bIns="50800" rIns="50800"/>
            <a:lstStyle/>
            <a:p>
              <a:pPr algn="ctr">
                <a:lnSpc>
                  <a:spcPts val="1925"/>
                </a:lnSpc>
              </a:pPr>
            </a:p>
          </p:txBody>
        </p:sp>
      </p:grpSp>
      <p:sp>
        <p:nvSpPr>
          <p:cNvPr name="Freeform 10" id="10"/>
          <p:cNvSpPr/>
          <p:nvPr/>
        </p:nvSpPr>
        <p:spPr>
          <a:xfrm flipH="false" flipV="false" rot="0">
            <a:off x="10244024" y="439449"/>
            <a:ext cx="7227723" cy="4704051"/>
          </a:xfrm>
          <a:custGeom>
            <a:avLst/>
            <a:gdLst/>
            <a:ahLst/>
            <a:cxnLst/>
            <a:rect r="r" b="b" t="t" l="l"/>
            <a:pathLst>
              <a:path h="4704051" w="7227723">
                <a:moveTo>
                  <a:pt x="0" y="0"/>
                </a:moveTo>
                <a:lnTo>
                  <a:pt x="7227724" y="0"/>
                </a:lnTo>
                <a:lnTo>
                  <a:pt x="7227724" y="4704051"/>
                </a:lnTo>
                <a:lnTo>
                  <a:pt x="0" y="4704051"/>
                </a:lnTo>
                <a:lnTo>
                  <a:pt x="0" y="0"/>
                </a:lnTo>
                <a:close/>
              </a:path>
            </a:pathLst>
          </a:custGeom>
          <a:blipFill>
            <a:blip r:embed="rId2"/>
            <a:stretch>
              <a:fillRect l="0" t="0" r="0" b="0"/>
            </a:stretch>
          </a:blipFill>
        </p:spPr>
      </p:sp>
      <p:sp>
        <p:nvSpPr>
          <p:cNvPr name="Freeform 11" id="11"/>
          <p:cNvSpPr/>
          <p:nvPr/>
        </p:nvSpPr>
        <p:spPr>
          <a:xfrm flipH="false" flipV="false" rot="0">
            <a:off x="7564273" y="3387563"/>
            <a:ext cx="2402402" cy="1755937"/>
          </a:xfrm>
          <a:custGeom>
            <a:avLst/>
            <a:gdLst/>
            <a:ahLst/>
            <a:cxnLst/>
            <a:rect r="r" b="b" t="t" l="l"/>
            <a:pathLst>
              <a:path h="1755937" w="2402402">
                <a:moveTo>
                  <a:pt x="0" y="0"/>
                </a:moveTo>
                <a:lnTo>
                  <a:pt x="2402402" y="0"/>
                </a:lnTo>
                <a:lnTo>
                  <a:pt x="2402402" y="1755937"/>
                </a:lnTo>
                <a:lnTo>
                  <a:pt x="0" y="17559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2" id="12"/>
          <p:cNvSpPr txBox="true"/>
          <p:nvPr/>
        </p:nvSpPr>
        <p:spPr>
          <a:xfrm rot="0">
            <a:off x="568612" y="534699"/>
            <a:ext cx="9917830" cy="950928"/>
          </a:xfrm>
          <a:prstGeom prst="rect">
            <a:avLst/>
          </a:prstGeom>
        </p:spPr>
        <p:txBody>
          <a:bodyPr anchor="t" rtlCol="false" tIns="0" lIns="0" bIns="0" rIns="0">
            <a:spAutoFit/>
          </a:bodyPr>
          <a:lstStyle/>
          <a:p>
            <a:pPr algn="l" marL="0" indent="0" lvl="1">
              <a:lnSpc>
                <a:spcPts val="6683"/>
              </a:lnSpc>
              <a:spcBef>
                <a:spcPct val="0"/>
              </a:spcBef>
            </a:pPr>
            <a:r>
              <a:rPr lang="en-US" b="true" sz="6889">
                <a:solidFill>
                  <a:srgbClr val="1C2120"/>
                </a:solidFill>
                <a:latin typeface="Poppins Bold"/>
                <a:ea typeface="Poppins Bold"/>
                <a:cs typeface="Poppins Bold"/>
                <a:sym typeface="Poppins Bold"/>
              </a:rPr>
              <a:t>INSIGHT &amp; FINDING 3</a:t>
            </a:r>
          </a:p>
        </p:txBody>
      </p:sp>
      <p:sp>
        <p:nvSpPr>
          <p:cNvPr name="TextBox 13" id="13"/>
          <p:cNvSpPr txBox="true"/>
          <p:nvPr/>
        </p:nvSpPr>
        <p:spPr>
          <a:xfrm rot="0">
            <a:off x="746742" y="4088078"/>
            <a:ext cx="7291263" cy="1640463"/>
          </a:xfrm>
          <a:prstGeom prst="rect">
            <a:avLst/>
          </a:prstGeom>
        </p:spPr>
        <p:txBody>
          <a:bodyPr anchor="t" rtlCol="false" tIns="0" lIns="0" bIns="0" rIns="0">
            <a:spAutoFit/>
          </a:bodyPr>
          <a:lstStyle/>
          <a:p>
            <a:pPr algn="l" marL="0" indent="0" lvl="1">
              <a:lnSpc>
                <a:spcPts val="6100"/>
              </a:lnSpc>
              <a:spcBef>
                <a:spcPct val="0"/>
              </a:spcBef>
            </a:pPr>
            <a:r>
              <a:rPr lang="en-US" b="true" sz="6289">
                <a:solidFill>
                  <a:srgbClr val="1C2120"/>
                </a:solidFill>
                <a:latin typeface="Poppins Bold"/>
                <a:ea typeface="Poppins Bold"/>
                <a:cs typeface="Poppins Bold"/>
                <a:sym typeface="Poppins Bold"/>
              </a:rPr>
              <a:t>Apalagi yang saya temukan?</a:t>
            </a:r>
          </a:p>
        </p:txBody>
      </p:sp>
      <p:sp>
        <p:nvSpPr>
          <p:cNvPr name="TextBox 14" id="14"/>
          <p:cNvSpPr txBox="true"/>
          <p:nvPr/>
        </p:nvSpPr>
        <p:spPr>
          <a:xfrm rot="0">
            <a:off x="1167585" y="6169456"/>
            <a:ext cx="4088094" cy="336500"/>
          </a:xfrm>
          <a:prstGeom prst="rect">
            <a:avLst/>
          </a:prstGeom>
        </p:spPr>
        <p:txBody>
          <a:bodyPr anchor="t" rtlCol="false" tIns="0" lIns="0" bIns="0" rIns="0">
            <a:spAutoFit/>
          </a:bodyPr>
          <a:lstStyle/>
          <a:p>
            <a:pPr algn="l">
              <a:lnSpc>
                <a:spcPts val="2460"/>
              </a:lnSpc>
            </a:pPr>
            <a:r>
              <a:rPr lang="en-US" sz="2157" b="true">
                <a:solidFill>
                  <a:srgbClr val="1C2120"/>
                </a:solidFill>
                <a:latin typeface="Poppins Bold"/>
                <a:ea typeface="Poppins Bold"/>
                <a:cs typeface="Poppins Bold"/>
                <a:sym typeface="Poppins Bold"/>
              </a:rPr>
              <a:t>TENYATAA!!!</a:t>
            </a:r>
          </a:p>
        </p:txBody>
      </p:sp>
      <p:sp>
        <p:nvSpPr>
          <p:cNvPr name="TextBox 15" id="15"/>
          <p:cNvSpPr txBox="true"/>
          <p:nvPr/>
        </p:nvSpPr>
        <p:spPr>
          <a:xfrm rot="0">
            <a:off x="1167585" y="6545581"/>
            <a:ext cx="5576216" cy="720724"/>
          </a:xfrm>
          <a:prstGeom prst="rect">
            <a:avLst/>
          </a:prstGeom>
        </p:spPr>
        <p:txBody>
          <a:bodyPr anchor="t" rtlCol="false" tIns="0" lIns="0" bIns="0" rIns="0">
            <a:spAutoFit/>
          </a:bodyPr>
          <a:lstStyle/>
          <a:p>
            <a:pPr algn="l">
              <a:lnSpc>
                <a:spcPts val="2800"/>
              </a:lnSpc>
              <a:spcBef>
                <a:spcPct val="0"/>
              </a:spcBef>
            </a:pPr>
            <a:r>
              <a:rPr lang="en-US" sz="2000" spc="-164">
                <a:solidFill>
                  <a:srgbClr val="1C2120"/>
                </a:solidFill>
                <a:latin typeface="Poppins"/>
                <a:ea typeface="Poppins"/>
                <a:cs typeface="Poppins"/>
                <a:sym typeface="Poppins"/>
              </a:rPr>
              <a:t>A</a:t>
            </a:r>
            <a:r>
              <a:rPr lang="en-US" sz="2000" spc="-164">
                <a:solidFill>
                  <a:srgbClr val="1C2120"/>
                </a:solidFill>
                <a:latin typeface="Poppins"/>
                <a:ea typeface="Poppins"/>
                <a:cs typeface="Poppins"/>
                <a:sym typeface="Poppins"/>
              </a:rPr>
              <a:t>nalisis data berhasil mengidentifikasi dua kategori produk anomali</a:t>
            </a:r>
          </a:p>
        </p:txBody>
      </p:sp>
      <p:sp>
        <p:nvSpPr>
          <p:cNvPr name="TextBox 16" id="16"/>
          <p:cNvSpPr txBox="true"/>
          <p:nvPr/>
        </p:nvSpPr>
        <p:spPr>
          <a:xfrm rot="0">
            <a:off x="8587173" y="5914151"/>
            <a:ext cx="9530292" cy="879475"/>
          </a:xfrm>
          <a:prstGeom prst="rect">
            <a:avLst/>
          </a:prstGeom>
        </p:spPr>
        <p:txBody>
          <a:bodyPr anchor="t" rtlCol="false" tIns="0" lIns="0" bIns="0" rIns="0">
            <a:spAutoFit/>
          </a:bodyPr>
          <a:lstStyle/>
          <a:p>
            <a:pPr algn="ctr">
              <a:lnSpc>
                <a:spcPts val="3500"/>
              </a:lnSpc>
              <a:spcBef>
                <a:spcPct val="0"/>
              </a:spcBef>
            </a:pPr>
            <a:r>
              <a:rPr lang="en-US" b="true" sz="2500" spc="-205">
                <a:solidFill>
                  <a:srgbClr val="000000"/>
                </a:solidFill>
                <a:latin typeface="Public Sans Bold"/>
                <a:ea typeface="Public Sans Bold"/>
                <a:cs typeface="Public Sans Bold"/>
                <a:sym typeface="Public Sans Bold"/>
              </a:rPr>
              <a:t>Permata Tersembunyi</a:t>
            </a:r>
            <a:r>
              <a:rPr lang="en-US" sz="2500" spc="-205">
                <a:solidFill>
                  <a:srgbClr val="000000"/>
                </a:solidFill>
                <a:latin typeface="Public Sans"/>
                <a:ea typeface="Public Sans"/>
                <a:cs typeface="Public Sans"/>
                <a:sym typeface="Public Sans"/>
              </a:rPr>
              <a:t>:</a:t>
            </a:r>
          </a:p>
          <a:p>
            <a:pPr algn="ctr">
              <a:lnSpc>
                <a:spcPts val="3500"/>
              </a:lnSpc>
              <a:spcBef>
                <a:spcPct val="0"/>
              </a:spcBef>
            </a:pPr>
            <a:r>
              <a:rPr lang="en-US" sz="2500" spc="-205">
                <a:solidFill>
                  <a:srgbClr val="000000"/>
                </a:solidFill>
                <a:latin typeface="Public Sans"/>
                <a:ea typeface="Public Sans"/>
                <a:cs typeface="Public Sans"/>
                <a:sym typeface="Public Sans"/>
              </a:rPr>
              <a:t>Rating sedang, tapi tingkat rekomendasi tinggi (potensi belum dimanfaatkan)..</a:t>
            </a:r>
          </a:p>
        </p:txBody>
      </p:sp>
      <p:sp>
        <p:nvSpPr>
          <p:cNvPr name="TextBox 17" id="17"/>
          <p:cNvSpPr txBox="true"/>
          <p:nvPr/>
        </p:nvSpPr>
        <p:spPr>
          <a:xfrm rot="0">
            <a:off x="8874632" y="7717312"/>
            <a:ext cx="8384668" cy="1317625"/>
          </a:xfrm>
          <a:prstGeom prst="rect">
            <a:avLst/>
          </a:prstGeom>
        </p:spPr>
        <p:txBody>
          <a:bodyPr anchor="t" rtlCol="false" tIns="0" lIns="0" bIns="0" rIns="0">
            <a:spAutoFit/>
          </a:bodyPr>
          <a:lstStyle/>
          <a:p>
            <a:pPr algn="ctr">
              <a:lnSpc>
                <a:spcPts val="3500"/>
              </a:lnSpc>
              <a:spcBef>
                <a:spcPct val="0"/>
              </a:spcBef>
            </a:pPr>
            <a:r>
              <a:rPr lang="en-US" b="true" sz="2500" spc="-205">
                <a:solidFill>
                  <a:srgbClr val="000000"/>
                </a:solidFill>
                <a:latin typeface="Public Sans Bold"/>
                <a:ea typeface="Public Sans Bold"/>
                <a:cs typeface="Public Sans Bold"/>
                <a:sym typeface="Public Sans Bold"/>
              </a:rPr>
              <a:t>Pembunuh Senyap</a:t>
            </a:r>
          </a:p>
          <a:p>
            <a:pPr algn="ctr">
              <a:lnSpc>
                <a:spcPts val="3500"/>
              </a:lnSpc>
              <a:spcBef>
                <a:spcPct val="0"/>
              </a:spcBef>
            </a:pPr>
            <a:r>
              <a:rPr lang="en-US" sz="2500" spc="-205">
                <a:solidFill>
                  <a:srgbClr val="000000"/>
                </a:solidFill>
                <a:latin typeface="Public Sans"/>
                <a:ea typeface="Public Sans"/>
                <a:cs typeface="Public Sans"/>
                <a:sym typeface="Public Sans"/>
              </a:rPr>
              <a:t> Rating tinggi, tapi tingkat rekomendasi rendah (merusak reputasi diam-diam).</a:t>
            </a:r>
          </a:p>
        </p:txBody>
      </p:sp>
      <p:sp>
        <p:nvSpPr>
          <p:cNvPr name="TextBox 18" id="1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22</a:t>
            </a:r>
          </a:p>
        </p:txBody>
      </p:sp>
      <p:grpSp>
        <p:nvGrpSpPr>
          <p:cNvPr name="Group 19" id="19"/>
          <p:cNvGrpSpPr/>
          <p:nvPr/>
        </p:nvGrpSpPr>
        <p:grpSpPr>
          <a:xfrm rot="0">
            <a:off x="1321738" y="8942292"/>
            <a:ext cx="808044" cy="292317"/>
            <a:chOff x="0" y="0"/>
            <a:chExt cx="212818" cy="76989"/>
          </a:xfrm>
        </p:grpSpPr>
        <p:sp>
          <p:nvSpPr>
            <p:cNvPr name="Freeform 20" id="20"/>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21" id="21"/>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22" id="22"/>
          <p:cNvGrpSpPr/>
          <p:nvPr/>
        </p:nvGrpSpPr>
        <p:grpSpPr>
          <a:xfrm rot="0">
            <a:off x="2447050" y="8942292"/>
            <a:ext cx="808044" cy="292317"/>
            <a:chOff x="0" y="0"/>
            <a:chExt cx="212818" cy="76989"/>
          </a:xfrm>
        </p:grpSpPr>
        <p:sp>
          <p:nvSpPr>
            <p:cNvPr name="Freeform 23" id="23"/>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24" id="24"/>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25" id="25"/>
          <p:cNvGrpSpPr/>
          <p:nvPr/>
        </p:nvGrpSpPr>
        <p:grpSpPr>
          <a:xfrm rot="0">
            <a:off x="3461952" y="8942292"/>
            <a:ext cx="808044" cy="292317"/>
            <a:chOff x="0" y="0"/>
            <a:chExt cx="212818" cy="76989"/>
          </a:xfrm>
        </p:grpSpPr>
        <p:sp>
          <p:nvSpPr>
            <p:cNvPr name="Freeform 26" id="26"/>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27" id="27"/>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28" id="28"/>
          <p:cNvGrpSpPr/>
          <p:nvPr/>
        </p:nvGrpSpPr>
        <p:grpSpPr>
          <a:xfrm rot="0">
            <a:off x="4479546" y="8942292"/>
            <a:ext cx="808044" cy="292317"/>
            <a:chOff x="0" y="0"/>
            <a:chExt cx="212818" cy="76989"/>
          </a:xfrm>
        </p:grpSpPr>
        <p:sp>
          <p:nvSpPr>
            <p:cNvPr name="Freeform 29" id="29"/>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30" id="30"/>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spTree>
  </p:cSld>
  <p:clrMapOvr>
    <a:masterClrMapping/>
  </p:clrMapOvr>
  <p:transition spd="fast">
    <p:fade/>
  </p:transition>
</p:sld>
</file>

<file path=ppt/slides/slide2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23</a:t>
            </a:r>
          </a:p>
        </p:txBody>
      </p:sp>
      <p:sp>
        <p:nvSpPr>
          <p:cNvPr name="TextBox 3" id="3"/>
          <p:cNvSpPr txBox="true"/>
          <p:nvPr/>
        </p:nvSpPr>
        <p:spPr>
          <a:xfrm rot="0">
            <a:off x="568612" y="534710"/>
            <a:ext cx="9917830" cy="950906"/>
          </a:xfrm>
          <a:prstGeom prst="rect">
            <a:avLst/>
          </a:prstGeom>
        </p:spPr>
        <p:txBody>
          <a:bodyPr anchor="t" rtlCol="false" tIns="0" lIns="0" bIns="0" rIns="0">
            <a:spAutoFit/>
          </a:bodyPr>
          <a:lstStyle/>
          <a:p>
            <a:pPr algn="l" marL="0" indent="0" lvl="1">
              <a:lnSpc>
                <a:spcPts val="6683"/>
              </a:lnSpc>
              <a:spcBef>
                <a:spcPct val="0"/>
              </a:spcBef>
            </a:pPr>
            <a:r>
              <a:rPr lang="en-US" b="true" sz="6889">
                <a:solidFill>
                  <a:srgbClr val="1C2120"/>
                </a:solidFill>
                <a:latin typeface="Poppins Bold"/>
                <a:ea typeface="Poppins Bold"/>
                <a:cs typeface="Poppins Bold"/>
                <a:sym typeface="Poppins Bold"/>
              </a:rPr>
              <a:t>INSIGHT</a:t>
            </a:r>
          </a:p>
        </p:txBody>
      </p:sp>
      <p:sp>
        <p:nvSpPr>
          <p:cNvPr name="TextBox 4" id="4"/>
          <p:cNvSpPr txBox="true"/>
          <p:nvPr/>
        </p:nvSpPr>
        <p:spPr>
          <a:xfrm rot="0">
            <a:off x="568612" y="1231603"/>
            <a:ext cx="3447976" cy="441349"/>
          </a:xfrm>
          <a:prstGeom prst="rect">
            <a:avLst/>
          </a:prstGeom>
        </p:spPr>
        <p:txBody>
          <a:bodyPr anchor="t" rtlCol="false" tIns="0" lIns="0" bIns="0" rIns="0">
            <a:spAutoFit/>
          </a:bodyPr>
          <a:lstStyle/>
          <a:p>
            <a:pPr algn="ctr">
              <a:lnSpc>
                <a:spcPts val="3500"/>
              </a:lnSpc>
              <a:spcBef>
                <a:spcPct val="0"/>
              </a:spcBef>
            </a:pPr>
            <a:r>
              <a:rPr lang="en-US" sz="2500" spc="-205">
                <a:solidFill>
                  <a:srgbClr val="000000"/>
                </a:solidFill>
                <a:latin typeface="Public Sans"/>
                <a:ea typeface="Public Sans"/>
                <a:cs typeface="Public Sans"/>
                <a:sym typeface="Public Sans"/>
              </a:rPr>
              <a:t>Analisis Hasil Uji Chi-Square</a:t>
            </a:r>
          </a:p>
        </p:txBody>
      </p:sp>
      <p:sp>
        <p:nvSpPr>
          <p:cNvPr name="TextBox 5" id="5"/>
          <p:cNvSpPr txBox="true"/>
          <p:nvPr/>
        </p:nvSpPr>
        <p:spPr>
          <a:xfrm rot="0">
            <a:off x="568612" y="1626743"/>
            <a:ext cx="17263460" cy="7611092"/>
          </a:xfrm>
          <a:prstGeom prst="rect">
            <a:avLst/>
          </a:prstGeom>
        </p:spPr>
        <p:txBody>
          <a:bodyPr anchor="t" rtlCol="false" tIns="0" lIns="0" bIns="0" rIns="0">
            <a:spAutoFit/>
          </a:bodyPr>
          <a:lstStyle/>
          <a:p>
            <a:pPr algn="just">
              <a:lnSpc>
                <a:spcPts val="3167"/>
              </a:lnSpc>
            </a:pPr>
          </a:p>
          <a:p>
            <a:pPr algn="just">
              <a:lnSpc>
                <a:spcPts val="3167"/>
              </a:lnSpc>
              <a:spcBef>
                <a:spcPct val="0"/>
              </a:spcBef>
            </a:pPr>
            <a:r>
              <a:rPr lang="en-US" sz="2262" spc="-185">
                <a:solidFill>
                  <a:srgbClr val="000000"/>
                </a:solidFill>
                <a:latin typeface="Poppins"/>
                <a:ea typeface="Poppins"/>
                <a:cs typeface="Poppins"/>
                <a:sym typeface="Poppins"/>
              </a:rPr>
              <a:t>Ringkasan Hasil Statistik:</a:t>
            </a:r>
          </a:p>
          <a:p>
            <a:pPr algn="just">
              <a:lnSpc>
                <a:spcPts val="3167"/>
              </a:lnSpc>
              <a:spcBef>
                <a:spcPct val="0"/>
              </a:spcBef>
            </a:pPr>
          </a:p>
          <a:p>
            <a:pPr algn="just" marL="488541" indent="-244270" lvl="1">
              <a:lnSpc>
                <a:spcPts val="3167"/>
              </a:lnSpc>
              <a:buFont typeface="Arial"/>
              <a:buChar char="•"/>
            </a:pPr>
            <a:r>
              <a:rPr lang="en-US" sz="2262" spc="-185">
                <a:solidFill>
                  <a:srgbClr val="000000"/>
                </a:solidFill>
                <a:latin typeface="Poppins"/>
                <a:ea typeface="Poppins"/>
                <a:cs typeface="Poppins"/>
                <a:sym typeface="Poppins"/>
              </a:rPr>
              <a:t>Statistik Chi-square: 11.1998</a:t>
            </a:r>
          </a:p>
          <a:p>
            <a:pPr algn="just" marL="488541" indent="-244270" lvl="1">
              <a:lnSpc>
                <a:spcPts val="3167"/>
              </a:lnSpc>
              <a:buFont typeface="Arial"/>
              <a:buChar char="•"/>
            </a:pPr>
            <a:r>
              <a:rPr lang="en-US" sz="2262" spc="-185">
                <a:solidFill>
                  <a:srgbClr val="000000"/>
                </a:solidFill>
                <a:latin typeface="Poppins"/>
                <a:ea typeface="Poppins"/>
                <a:cs typeface="Poppins"/>
                <a:sym typeface="Poppins"/>
              </a:rPr>
              <a:t>Derajat Kebebasan (Degrees of Freedom): 2</a:t>
            </a:r>
          </a:p>
          <a:p>
            <a:pPr algn="just" marL="488541" indent="-244270" lvl="1">
              <a:lnSpc>
                <a:spcPts val="3167"/>
              </a:lnSpc>
              <a:buFont typeface="Arial"/>
              <a:buChar char="•"/>
            </a:pPr>
            <a:r>
              <a:rPr lang="en-US" sz="2262" spc="-185">
                <a:solidFill>
                  <a:srgbClr val="000000"/>
                </a:solidFill>
                <a:latin typeface="Poppins"/>
                <a:ea typeface="Poppins"/>
                <a:cs typeface="Poppins"/>
                <a:sym typeface="Poppins"/>
              </a:rPr>
              <a:t>P-value: 0.0037</a:t>
            </a:r>
          </a:p>
          <a:p>
            <a:pPr algn="just" marL="488541" indent="-244270" lvl="1">
              <a:lnSpc>
                <a:spcPts val="3167"/>
              </a:lnSpc>
              <a:buFont typeface="Arial"/>
              <a:buChar char="•"/>
            </a:pPr>
            <a:r>
              <a:rPr lang="en-US" sz="2262" spc="-185">
                <a:solidFill>
                  <a:srgbClr val="000000"/>
                </a:solidFill>
                <a:latin typeface="Poppins"/>
                <a:ea typeface="Poppins"/>
                <a:cs typeface="Poppins"/>
                <a:sym typeface="Poppins"/>
              </a:rPr>
              <a:t>Interpretasi Hasil:</a:t>
            </a:r>
          </a:p>
          <a:p>
            <a:pPr algn="just" marL="488541" indent="-244270" lvl="1">
              <a:lnSpc>
                <a:spcPts val="3167"/>
              </a:lnSpc>
              <a:buFont typeface="Arial"/>
              <a:buChar char="•"/>
            </a:pPr>
            <a:r>
              <a:rPr lang="en-US" sz="2262" spc="-185">
                <a:solidFill>
                  <a:srgbClr val="000000"/>
                </a:solidFill>
                <a:latin typeface="Poppins"/>
                <a:ea typeface="Poppins"/>
                <a:cs typeface="Poppins"/>
                <a:sym typeface="Poppins"/>
              </a:rPr>
              <a:t>Hipotesis Nol (H₀): Dalam uji ini, Hipotesis Nol (H₀) adalah asumsi bahwa tidak ada hubungan (asosiasi) yang signifikan antara divisi produk dan rekomendasi yang diberikan pelanggan.</a:t>
            </a:r>
          </a:p>
          <a:p>
            <a:pPr algn="just" marL="488541" indent="-244270" lvl="1">
              <a:lnSpc>
                <a:spcPts val="3167"/>
              </a:lnSpc>
              <a:buFont typeface="Arial"/>
              <a:buChar char="•"/>
            </a:pPr>
            <a:r>
              <a:rPr lang="en-US" sz="2262" spc="-185">
                <a:solidFill>
                  <a:srgbClr val="000000"/>
                </a:solidFill>
                <a:latin typeface="Poppins"/>
                <a:ea typeface="Poppins"/>
                <a:cs typeface="Poppins"/>
                <a:sym typeface="Poppins"/>
              </a:rPr>
              <a:t>P-value: Nilai P-value yang didapat adalah 0.0037. Nilai ini sangat kecil dan berada di bawah ambang batas umum (seperti α = 0.05 atau α = 0.01).</a:t>
            </a:r>
          </a:p>
          <a:p>
            <a:pPr algn="just">
              <a:lnSpc>
                <a:spcPts val="3167"/>
              </a:lnSpc>
              <a:spcBef>
                <a:spcPct val="0"/>
              </a:spcBef>
            </a:pPr>
          </a:p>
          <a:p>
            <a:pPr algn="just">
              <a:lnSpc>
                <a:spcPts val="3167"/>
              </a:lnSpc>
              <a:spcBef>
                <a:spcPct val="0"/>
              </a:spcBef>
            </a:pPr>
            <a:r>
              <a:rPr lang="en-US" sz="2262" spc="-185">
                <a:solidFill>
                  <a:srgbClr val="000000"/>
                </a:solidFill>
                <a:latin typeface="Poppins"/>
                <a:ea typeface="Poppins"/>
                <a:cs typeface="Poppins"/>
                <a:sym typeface="Poppins"/>
              </a:rPr>
              <a:t>Kesimpulan:</a:t>
            </a:r>
          </a:p>
          <a:p>
            <a:pPr algn="just">
              <a:lnSpc>
                <a:spcPts val="3167"/>
              </a:lnSpc>
              <a:spcBef>
                <a:spcPct val="0"/>
              </a:spcBef>
            </a:pPr>
          </a:p>
          <a:p>
            <a:pPr algn="just">
              <a:lnSpc>
                <a:spcPts val="3167"/>
              </a:lnSpc>
              <a:spcBef>
                <a:spcPct val="0"/>
              </a:spcBef>
            </a:pPr>
            <a:r>
              <a:rPr lang="en-US" sz="2262" spc="-185">
                <a:solidFill>
                  <a:srgbClr val="000000"/>
                </a:solidFill>
                <a:latin typeface="Poppins"/>
                <a:ea typeface="Poppins"/>
                <a:cs typeface="Poppins"/>
                <a:sym typeface="Poppins"/>
              </a:rPr>
              <a:t>Seperti yang tertera pada gambar: Tolak Hipotesis Nol (H₀).</a:t>
            </a:r>
          </a:p>
          <a:p>
            <a:pPr algn="just">
              <a:lnSpc>
                <a:spcPts val="3167"/>
              </a:lnSpc>
              <a:spcBef>
                <a:spcPct val="0"/>
              </a:spcBef>
            </a:pPr>
            <a:r>
              <a:rPr lang="en-US" sz="2262" spc="-185">
                <a:solidFill>
                  <a:srgbClr val="000000"/>
                </a:solidFill>
                <a:latin typeface="Poppins"/>
                <a:ea typeface="Poppins"/>
                <a:cs typeface="Poppins"/>
                <a:sym typeface="Poppins"/>
              </a:rPr>
              <a:t>Ini berarti ada cukup bukti statistik untuk menyatakan bahwa terdapat hubungan yang signifikan antara Nama Divisi dan Rekomendasi.</a:t>
            </a:r>
          </a:p>
          <a:p>
            <a:pPr algn="just">
              <a:lnSpc>
                <a:spcPts val="3167"/>
              </a:lnSpc>
              <a:spcBef>
                <a:spcPct val="0"/>
              </a:spcBef>
            </a:pPr>
            <a:r>
              <a:rPr lang="en-US" sz="2262" spc="-185">
                <a:solidFill>
                  <a:srgbClr val="000000"/>
                </a:solidFill>
                <a:latin typeface="Poppins"/>
                <a:ea typeface="Poppins"/>
                <a:cs typeface="Poppins"/>
                <a:sym typeface="Poppins"/>
              </a:rPr>
              <a:t>Makna Praktis: Secara sederhana, hasil ini mengonfirmasi bahwa divisi tempat suatu produk berada memiliki pengaruh nyata terhadap apakah pelanggan akan merekomendasikan produk tersebut atau tidak. Beberapa divisi secara signifikan lebih mungkin menerima rekomendasi dibandingkan yang lain.</a:t>
            </a:r>
          </a:p>
        </p:txBody>
      </p:sp>
      <p:grpSp>
        <p:nvGrpSpPr>
          <p:cNvPr name="Group 6" id="6"/>
          <p:cNvGrpSpPr/>
          <p:nvPr/>
        </p:nvGrpSpPr>
        <p:grpSpPr>
          <a:xfrm rot="0">
            <a:off x="13184404" y="945585"/>
            <a:ext cx="808044" cy="292317"/>
            <a:chOff x="0" y="0"/>
            <a:chExt cx="212818" cy="76989"/>
          </a:xfrm>
        </p:grpSpPr>
        <p:sp>
          <p:nvSpPr>
            <p:cNvPr name="Freeform 7" id="7"/>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8" id="8"/>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4309716" y="945585"/>
            <a:ext cx="808044" cy="292317"/>
            <a:chOff x="0" y="0"/>
            <a:chExt cx="212818" cy="76989"/>
          </a:xfrm>
        </p:grpSpPr>
        <p:sp>
          <p:nvSpPr>
            <p:cNvPr name="Freeform 10" id="10"/>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11" id="11"/>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5324617" y="945585"/>
            <a:ext cx="808044" cy="292317"/>
            <a:chOff x="0" y="0"/>
            <a:chExt cx="212818" cy="76989"/>
          </a:xfrm>
        </p:grpSpPr>
        <p:sp>
          <p:nvSpPr>
            <p:cNvPr name="Freeform 13" id="13"/>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14" id="14"/>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16342212" y="945585"/>
            <a:ext cx="808044" cy="292317"/>
            <a:chOff x="0" y="0"/>
            <a:chExt cx="212818" cy="76989"/>
          </a:xfrm>
        </p:grpSpPr>
        <p:sp>
          <p:nvSpPr>
            <p:cNvPr name="Freeform 16" id="16"/>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17" id="17"/>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8923276" y="936060"/>
            <a:ext cx="808044" cy="292317"/>
            <a:chOff x="0" y="0"/>
            <a:chExt cx="212818" cy="76989"/>
          </a:xfrm>
        </p:grpSpPr>
        <p:sp>
          <p:nvSpPr>
            <p:cNvPr name="Freeform 19" id="19"/>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20" id="20"/>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10048588" y="936060"/>
            <a:ext cx="808044" cy="292317"/>
            <a:chOff x="0" y="0"/>
            <a:chExt cx="212818" cy="76989"/>
          </a:xfrm>
        </p:grpSpPr>
        <p:sp>
          <p:nvSpPr>
            <p:cNvPr name="Freeform 22" id="22"/>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23" id="23"/>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11063490" y="936060"/>
            <a:ext cx="808044" cy="292317"/>
            <a:chOff x="0" y="0"/>
            <a:chExt cx="212818" cy="76989"/>
          </a:xfrm>
        </p:grpSpPr>
        <p:sp>
          <p:nvSpPr>
            <p:cNvPr name="Freeform 25" id="25"/>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26" id="26"/>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27" id="27"/>
          <p:cNvGrpSpPr/>
          <p:nvPr/>
        </p:nvGrpSpPr>
        <p:grpSpPr>
          <a:xfrm rot="0">
            <a:off x="12081084" y="936060"/>
            <a:ext cx="808044" cy="292317"/>
            <a:chOff x="0" y="0"/>
            <a:chExt cx="212818" cy="76989"/>
          </a:xfrm>
        </p:grpSpPr>
        <p:sp>
          <p:nvSpPr>
            <p:cNvPr name="Freeform 28" id="28"/>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29" id="29"/>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spTree>
  </p:cSld>
  <p:clrMapOvr>
    <a:masterClrMapping/>
  </p:clrMapOvr>
  <p:transition spd="fast">
    <p:fade/>
  </p:transition>
</p:sld>
</file>

<file path=ppt/slides/slide2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24</a:t>
            </a:r>
          </a:p>
        </p:txBody>
      </p:sp>
      <p:sp>
        <p:nvSpPr>
          <p:cNvPr name="TextBox 3" id="3"/>
          <p:cNvSpPr txBox="true"/>
          <p:nvPr/>
        </p:nvSpPr>
        <p:spPr>
          <a:xfrm rot="0">
            <a:off x="6414306" y="19853"/>
            <a:ext cx="5459388" cy="2178802"/>
          </a:xfrm>
          <a:prstGeom prst="rect">
            <a:avLst/>
          </a:prstGeom>
        </p:spPr>
        <p:txBody>
          <a:bodyPr anchor="t" rtlCol="false" tIns="0" lIns="0" bIns="0" rIns="0">
            <a:spAutoFit/>
          </a:bodyPr>
          <a:lstStyle/>
          <a:p>
            <a:pPr algn="ctr">
              <a:lnSpc>
                <a:spcPts val="16933"/>
              </a:lnSpc>
              <a:spcBef>
                <a:spcPct val="0"/>
              </a:spcBef>
            </a:pPr>
            <a:r>
              <a:rPr lang="en-US" b="true" sz="12095" spc="-991">
                <a:solidFill>
                  <a:srgbClr val="000000"/>
                </a:solidFill>
                <a:latin typeface="Poppins Bold"/>
                <a:ea typeface="Poppins Bold"/>
                <a:cs typeface="Poppins Bold"/>
                <a:sym typeface="Poppins Bold"/>
              </a:rPr>
              <a:t>TUGAS  1</a:t>
            </a:r>
          </a:p>
        </p:txBody>
      </p:sp>
      <p:sp>
        <p:nvSpPr>
          <p:cNvPr name="TextBox 4" id="4"/>
          <p:cNvSpPr txBox="true"/>
          <p:nvPr/>
        </p:nvSpPr>
        <p:spPr>
          <a:xfrm rot="0">
            <a:off x="7195277" y="1935117"/>
            <a:ext cx="3897446" cy="450874"/>
          </a:xfrm>
          <a:prstGeom prst="rect">
            <a:avLst/>
          </a:prstGeom>
        </p:spPr>
        <p:txBody>
          <a:bodyPr anchor="t" rtlCol="false" tIns="0" lIns="0" bIns="0" rIns="0">
            <a:spAutoFit/>
          </a:bodyPr>
          <a:lstStyle/>
          <a:p>
            <a:pPr algn="ctr">
              <a:lnSpc>
                <a:spcPts val="3500"/>
              </a:lnSpc>
              <a:spcBef>
                <a:spcPct val="0"/>
              </a:spcBef>
            </a:pPr>
            <a:r>
              <a:rPr lang="en-US" b="true" sz="2500" spc="-205">
                <a:solidFill>
                  <a:srgbClr val="000000"/>
                </a:solidFill>
                <a:latin typeface="Poppins Bold"/>
                <a:ea typeface="Poppins Bold"/>
                <a:cs typeface="Poppins Bold"/>
                <a:sym typeface="Poppins Bold"/>
              </a:rPr>
              <a:t>Klasifikasi Topik Granular</a:t>
            </a:r>
          </a:p>
        </p:txBody>
      </p:sp>
      <p:sp>
        <p:nvSpPr>
          <p:cNvPr name="TextBox 5" id="5"/>
          <p:cNvSpPr txBox="true"/>
          <p:nvPr/>
        </p:nvSpPr>
        <p:spPr>
          <a:xfrm rot="0">
            <a:off x="363234" y="2990826"/>
            <a:ext cx="17186529" cy="5078417"/>
          </a:xfrm>
          <a:prstGeom prst="rect">
            <a:avLst/>
          </a:prstGeom>
        </p:spPr>
        <p:txBody>
          <a:bodyPr anchor="t" rtlCol="false" tIns="0" lIns="0" bIns="0" rIns="0">
            <a:spAutoFit/>
          </a:bodyPr>
          <a:lstStyle/>
          <a:p>
            <a:pPr algn="just">
              <a:lnSpc>
                <a:spcPts val="3080"/>
              </a:lnSpc>
              <a:spcBef>
                <a:spcPct val="0"/>
              </a:spcBef>
            </a:pPr>
            <a:r>
              <a:rPr lang="en-US" sz="2200" spc="-180">
                <a:solidFill>
                  <a:srgbClr val="000000"/>
                </a:solidFill>
                <a:latin typeface="Poppins"/>
                <a:ea typeface="Poppins"/>
                <a:cs typeface="Poppins"/>
                <a:sym typeface="Poppins"/>
              </a:rPr>
              <a:t>D</a:t>
            </a:r>
            <a:r>
              <a:rPr lang="en-US" sz="2200" spc="-180">
                <a:solidFill>
                  <a:srgbClr val="000000"/>
                </a:solidFill>
                <a:latin typeface="Poppins"/>
                <a:ea typeface="Poppins"/>
                <a:cs typeface="Poppins"/>
                <a:sym typeface="Poppins"/>
              </a:rPr>
              <a:t>engan mengklasifikasikan ulasan pelanggan ke dalam kategori-kategori terperinci (seperti 'Ukuran', 'Kualitas Kain', 'Gaya'), perusahaan dapat mengubah data teks mentah menjadi wawasan strategis yang dapat ditindaklanjuti.</a:t>
            </a:r>
          </a:p>
          <a:p>
            <a:pPr algn="just">
              <a:lnSpc>
                <a:spcPts val="3080"/>
              </a:lnSpc>
            </a:pPr>
            <a:r>
              <a:rPr lang="en-US" sz="2200" spc="-180">
                <a:solidFill>
                  <a:srgbClr val="000000"/>
                </a:solidFill>
                <a:latin typeface="Poppins"/>
                <a:ea typeface="Poppins"/>
                <a:cs typeface="Poppins"/>
                <a:sym typeface="Poppins"/>
              </a:rPr>
              <a:t>Ma</a:t>
            </a:r>
            <a:r>
              <a:rPr lang="en-US" sz="2200" spc="-180">
                <a:solidFill>
                  <a:srgbClr val="000000"/>
                </a:solidFill>
                <a:latin typeface="Poppins"/>
                <a:ea typeface="Poppins"/>
                <a:cs typeface="Poppins"/>
                <a:sym typeface="Poppins"/>
              </a:rPr>
              <a:t>nfaat utamanya adalah:</a:t>
            </a:r>
          </a:p>
          <a:p>
            <a:pPr algn="just" marL="474984" indent="-237492" lvl="1">
              <a:lnSpc>
                <a:spcPts val="3080"/>
              </a:lnSpc>
              <a:buFont typeface="Arial"/>
              <a:buChar char="•"/>
            </a:pPr>
            <a:r>
              <a:rPr lang="en-US" sz="2200" spc="-180">
                <a:solidFill>
                  <a:srgbClr val="000000"/>
                </a:solidFill>
                <a:latin typeface="Poppins"/>
                <a:ea typeface="Poppins"/>
                <a:cs typeface="Poppins"/>
                <a:sym typeface="Poppins"/>
              </a:rPr>
              <a:t>Memahami Kekuatan Produk: Menganalisis ulasan positif untuk mengetahui apa yang paling disukai pelanggan, yang berguna untuk strategi pemasaran.</a:t>
            </a:r>
          </a:p>
          <a:p>
            <a:pPr algn="just" marL="474984" indent="-237492" lvl="1">
              <a:lnSpc>
                <a:spcPts val="3080"/>
              </a:lnSpc>
              <a:buFont typeface="Arial"/>
              <a:buChar char="•"/>
            </a:pPr>
            <a:r>
              <a:rPr lang="en-US" sz="2200" spc="-180">
                <a:solidFill>
                  <a:srgbClr val="000000"/>
                </a:solidFill>
                <a:latin typeface="Poppins"/>
                <a:ea typeface="Poppins"/>
                <a:cs typeface="Poppins"/>
                <a:sym typeface="Poppins"/>
              </a:rPr>
              <a:t>Analisis Spesifik per Departemen: Mengidentifikasi masalah umum di kategori produk tertentu (misalnya, masalah ukuran pada gaun), memungkinkan perbaikan yang lebih tertarget.</a:t>
            </a:r>
          </a:p>
          <a:p>
            <a:pPr algn="just" marL="474984" indent="-237492" lvl="1">
              <a:lnSpc>
                <a:spcPts val="3080"/>
              </a:lnSpc>
              <a:buFont typeface="Arial"/>
              <a:buChar char="•"/>
            </a:pPr>
            <a:r>
              <a:rPr lang="en-US" sz="2200" spc="-180">
                <a:solidFill>
                  <a:srgbClr val="000000"/>
                </a:solidFill>
                <a:latin typeface="Poppins"/>
                <a:ea typeface="Poppins"/>
                <a:cs typeface="Poppins"/>
                <a:sym typeface="Poppins"/>
              </a:rPr>
              <a:t>Personalisasi Pemasaran: Mengelompokkan pelanggan berdasarkan ulasan mereka untuk mengirimkan komunikasi atau penawaran yang lebih relevan.</a:t>
            </a:r>
          </a:p>
          <a:p>
            <a:pPr algn="just" marL="474984" indent="-237492" lvl="1">
              <a:lnSpc>
                <a:spcPts val="3080"/>
              </a:lnSpc>
              <a:buFont typeface="Arial"/>
              <a:buChar char="•"/>
            </a:pPr>
            <a:r>
              <a:rPr lang="en-US" sz="2200" spc="-180">
                <a:solidFill>
                  <a:srgbClr val="000000"/>
                </a:solidFill>
                <a:latin typeface="Poppins"/>
                <a:ea typeface="Poppins"/>
                <a:cs typeface="Poppins"/>
                <a:sym typeface="Poppins"/>
              </a:rPr>
              <a:t>Prioritas Perbaikan Berbasis Data: Menentukan area produk mana yang paling mendesak untuk diperbaiki berdasarkan bukti kuantitatif dari keluhan pelanggan.</a:t>
            </a:r>
          </a:p>
          <a:p>
            <a:pPr algn="just">
              <a:lnSpc>
                <a:spcPts val="3080"/>
              </a:lnSpc>
            </a:pPr>
            <a:r>
              <a:rPr lang="en-US" sz="2200" spc="-180">
                <a:solidFill>
                  <a:srgbClr val="000000"/>
                </a:solidFill>
                <a:latin typeface="Poppins"/>
                <a:ea typeface="Poppins"/>
                <a:cs typeface="Poppins"/>
                <a:sym typeface="Poppins"/>
              </a:rPr>
              <a:t>Secara keseluruhan, metode ini memungkinkan pengambilan keputusan yang lebih cerdas dan berbasis data di berbagai bidang seperti produk, pemasaran, dan layanan pelanggan</a:t>
            </a:r>
          </a:p>
        </p:txBody>
      </p:sp>
      <p:grpSp>
        <p:nvGrpSpPr>
          <p:cNvPr name="Group 6" id="6"/>
          <p:cNvGrpSpPr/>
          <p:nvPr/>
        </p:nvGrpSpPr>
        <p:grpSpPr>
          <a:xfrm rot="0">
            <a:off x="-240532" y="1183897"/>
            <a:ext cx="808044" cy="292317"/>
            <a:chOff x="0" y="0"/>
            <a:chExt cx="212818" cy="76989"/>
          </a:xfrm>
        </p:grpSpPr>
        <p:sp>
          <p:nvSpPr>
            <p:cNvPr name="Freeform 7" id="7"/>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8" id="8"/>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884780" y="1183897"/>
            <a:ext cx="808044" cy="292317"/>
            <a:chOff x="0" y="0"/>
            <a:chExt cx="212818" cy="76989"/>
          </a:xfrm>
        </p:grpSpPr>
        <p:sp>
          <p:nvSpPr>
            <p:cNvPr name="Freeform 10" id="10"/>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11" id="11"/>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899681" y="1183897"/>
            <a:ext cx="808044" cy="292317"/>
            <a:chOff x="0" y="0"/>
            <a:chExt cx="212818" cy="76989"/>
          </a:xfrm>
        </p:grpSpPr>
        <p:sp>
          <p:nvSpPr>
            <p:cNvPr name="Freeform 13" id="13"/>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14" id="14"/>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2917276" y="1183897"/>
            <a:ext cx="808044" cy="292317"/>
            <a:chOff x="0" y="0"/>
            <a:chExt cx="212818" cy="76989"/>
          </a:xfrm>
        </p:grpSpPr>
        <p:sp>
          <p:nvSpPr>
            <p:cNvPr name="Freeform 16" id="16"/>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17" id="17"/>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14561320" y="1263335"/>
            <a:ext cx="808044" cy="292317"/>
            <a:chOff x="0" y="0"/>
            <a:chExt cx="212818" cy="76989"/>
          </a:xfrm>
        </p:grpSpPr>
        <p:sp>
          <p:nvSpPr>
            <p:cNvPr name="Freeform 19" id="19"/>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20" id="20"/>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15686632" y="1263335"/>
            <a:ext cx="808044" cy="292317"/>
            <a:chOff x="0" y="0"/>
            <a:chExt cx="212818" cy="76989"/>
          </a:xfrm>
        </p:grpSpPr>
        <p:sp>
          <p:nvSpPr>
            <p:cNvPr name="Freeform 22" id="22"/>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23" id="23"/>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16701534" y="1263335"/>
            <a:ext cx="808044" cy="292317"/>
            <a:chOff x="0" y="0"/>
            <a:chExt cx="212818" cy="76989"/>
          </a:xfrm>
        </p:grpSpPr>
        <p:sp>
          <p:nvSpPr>
            <p:cNvPr name="Freeform 25" id="25"/>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26" id="26"/>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27" id="27"/>
          <p:cNvGrpSpPr/>
          <p:nvPr/>
        </p:nvGrpSpPr>
        <p:grpSpPr>
          <a:xfrm rot="0">
            <a:off x="17719128" y="1263335"/>
            <a:ext cx="808044" cy="292317"/>
            <a:chOff x="0" y="0"/>
            <a:chExt cx="212818" cy="76989"/>
          </a:xfrm>
        </p:grpSpPr>
        <p:sp>
          <p:nvSpPr>
            <p:cNvPr name="Freeform 28" id="28"/>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29" id="29"/>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30" id="30"/>
          <p:cNvGrpSpPr/>
          <p:nvPr/>
        </p:nvGrpSpPr>
        <p:grpSpPr>
          <a:xfrm rot="0">
            <a:off x="7794840" y="8218992"/>
            <a:ext cx="9359435" cy="1970592"/>
            <a:chOff x="0" y="0"/>
            <a:chExt cx="3317547" cy="698496"/>
          </a:xfrm>
        </p:grpSpPr>
        <p:sp>
          <p:nvSpPr>
            <p:cNvPr name="Freeform 31" id="31"/>
            <p:cNvSpPr/>
            <p:nvPr/>
          </p:nvSpPr>
          <p:spPr>
            <a:xfrm flipH="false" flipV="false" rot="0">
              <a:off x="0" y="0"/>
              <a:ext cx="3317548" cy="698496"/>
            </a:xfrm>
            <a:custGeom>
              <a:avLst/>
              <a:gdLst/>
              <a:ahLst/>
              <a:cxnLst/>
              <a:rect r="r" b="b" t="t" l="l"/>
              <a:pathLst>
                <a:path h="698496" w="3317548">
                  <a:moveTo>
                    <a:pt x="41359" y="0"/>
                  </a:moveTo>
                  <a:lnTo>
                    <a:pt x="3276189" y="0"/>
                  </a:lnTo>
                  <a:cubicBezTo>
                    <a:pt x="3299030" y="0"/>
                    <a:pt x="3317548" y="18517"/>
                    <a:pt x="3317548" y="41359"/>
                  </a:cubicBezTo>
                  <a:lnTo>
                    <a:pt x="3317548" y="657138"/>
                  </a:lnTo>
                  <a:cubicBezTo>
                    <a:pt x="3317548" y="679979"/>
                    <a:pt x="3299030" y="698496"/>
                    <a:pt x="3276189" y="698496"/>
                  </a:cubicBezTo>
                  <a:lnTo>
                    <a:pt x="41359" y="698496"/>
                  </a:lnTo>
                  <a:cubicBezTo>
                    <a:pt x="18517" y="698496"/>
                    <a:pt x="0" y="679979"/>
                    <a:pt x="0" y="657138"/>
                  </a:cubicBezTo>
                  <a:lnTo>
                    <a:pt x="0" y="41359"/>
                  </a:lnTo>
                  <a:cubicBezTo>
                    <a:pt x="0" y="18517"/>
                    <a:pt x="18517" y="0"/>
                    <a:pt x="41359" y="0"/>
                  </a:cubicBezTo>
                  <a:close/>
                </a:path>
              </a:pathLst>
            </a:custGeom>
            <a:solidFill>
              <a:srgbClr val="AAD7D4"/>
            </a:solidFill>
          </p:spPr>
        </p:sp>
        <p:sp>
          <p:nvSpPr>
            <p:cNvPr name="TextBox 32" id="32"/>
            <p:cNvSpPr txBox="true"/>
            <p:nvPr/>
          </p:nvSpPr>
          <p:spPr>
            <a:xfrm>
              <a:off x="0" y="95250"/>
              <a:ext cx="3317547" cy="603246"/>
            </a:xfrm>
            <a:prstGeom prst="rect">
              <a:avLst/>
            </a:prstGeom>
          </p:spPr>
          <p:txBody>
            <a:bodyPr anchor="ctr" rtlCol="false" tIns="50800" lIns="50800" bIns="50800" rIns="50800"/>
            <a:lstStyle/>
            <a:p>
              <a:pPr algn="ctr">
                <a:lnSpc>
                  <a:spcPts val="1925"/>
                </a:lnSpc>
              </a:pPr>
            </a:p>
          </p:txBody>
        </p:sp>
      </p:grpSp>
      <p:sp>
        <p:nvSpPr>
          <p:cNvPr name="TextBox 33" id="33"/>
          <p:cNvSpPr txBox="true"/>
          <p:nvPr/>
        </p:nvSpPr>
        <p:spPr>
          <a:xfrm rot="0">
            <a:off x="10066112" y="8397408"/>
            <a:ext cx="7915962" cy="1566748"/>
          </a:xfrm>
          <a:prstGeom prst="rect">
            <a:avLst/>
          </a:prstGeom>
        </p:spPr>
        <p:txBody>
          <a:bodyPr anchor="t" rtlCol="false" tIns="0" lIns="0" bIns="0" rIns="0">
            <a:spAutoFit/>
          </a:bodyPr>
          <a:lstStyle/>
          <a:p>
            <a:pPr algn="just">
              <a:lnSpc>
                <a:spcPts val="2512"/>
              </a:lnSpc>
              <a:spcBef>
                <a:spcPct val="0"/>
              </a:spcBef>
            </a:pPr>
            <a:r>
              <a:rPr lang="en-US" sz="1794">
                <a:solidFill>
                  <a:srgbClr val="000000"/>
                </a:solidFill>
                <a:latin typeface="DM Sans"/>
                <a:ea typeface="DM Sans"/>
                <a:cs typeface="DM Sans"/>
                <a:sym typeface="DM Sans"/>
              </a:rPr>
              <a:t> Ulasan: "The color is vibrant and true to the online display: 1</a:t>
            </a:r>
          </a:p>
          <a:p>
            <a:pPr algn="just">
              <a:lnSpc>
                <a:spcPts val="2512"/>
              </a:lnSpc>
              <a:spcBef>
                <a:spcPct val="0"/>
              </a:spcBef>
            </a:pPr>
            <a:r>
              <a:rPr lang="en-US" sz="1794">
                <a:solidFill>
                  <a:srgbClr val="000000"/>
                </a:solidFill>
                <a:latin typeface="DM Sans"/>
                <a:ea typeface="DM Sans"/>
                <a:cs typeface="DM Sans"/>
                <a:sym typeface="DM Sans"/>
              </a:rPr>
              <a:t>  - but the material feels a bit thin and not as stur: 1</a:t>
            </a:r>
          </a:p>
          <a:p>
            <a:pPr algn="just">
              <a:lnSpc>
                <a:spcPts val="2512"/>
              </a:lnSpc>
              <a:spcBef>
                <a:spcPct val="0"/>
              </a:spcBef>
            </a:pPr>
            <a:r>
              <a:rPr lang="en-US" sz="1794">
                <a:solidFill>
                  <a:srgbClr val="000000"/>
                </a:solidFill>
                <a:latin typeface="DM Sans"/>
                <a:ea typeface="DM Sans"/>
                <a:cs typeface="DM Sans"/>
                <a:sym typeface="DM Sans"/>
              </a:rPr>
              <a:t>  - Ukuran &amp; Kesesuaian: 1</a:t>
            </a:r>
          </a:p>
          <a:p>
            <a:pPr algn="just">
              <a:lnSpc>
                <a:spcPts val="2512"/>
              </a:lnSpc>
              <a:spcBef>
                <a:spcPct val="0"/>
              </a:spcBef>
            </a:pPr>
            <a:r>
              <a:rPr lang="en-US" sz="1794">
                <a:solidFill>
                  <a:srgbClr val="000000"/>
                </a:solidFill>
                <a:latin typeface="DM Sans"/>
                <a:ea typeface="DM Sans"/>
                <a:cs typeface="DM Sans"/>
                <a:sym typeface="DM Sans"/>
              </a:rPr>
              <a:t>  - Kenyamanan: 1</a:t>
            </a:r>
          </a:p>
          <a:p>
            <a:pPr algn="just">
              <a:lnSpc>
                <a:spcPts val="2512"/>
              </a:lnSpc>
              <a:spcBef>
                <a:spcPct val="0"/>
              </a:spcBef>
            </a:pPr>
            <a:r>
              <a:rPr lang="en-US" sz="1794">
                <a:solidFill>
                  <a:srgbClr val="000000"/>
                </a:solidFill>
                <a:latin typeface="DM Sans"/>
                <a:ea typeface="DM Sans"/>
                <a:cs typeface="DM Sans"/>
                <a:sym typeface="DM Sans"/>
              </a:rPr>
              <a:t>  - Gaya &amp; Penampilan</a:t>
            </a:r>
          </a:p>
        </p:txBody>
      </p:sp>
      <p:sp>
        <p:nvSpPr>
          <p:cNvPr name="TextBox 34" id="34"/>
          <p:cNvSpPr txBox="true"/>
          <p:nvPr/>
        </p:nvSpPr>
        <p:spPr>
          <a:xfrm rot="0">
            <a:off x="8066606" y="8949603"/>
            <a:ext cx="1038239" cy="307368"/>
          </a:xfrm>
          <a:prstGeom prst="rect">
            <a:avLst/>
          </a:prstGeom>
        </p:spPr>
        <p:txBody>
          <a:bodyPr anchor="t" rtlCol="false" tIns="0" lIns="0" bIns="0" rIns="0">
            <a:spAutoFit/>
          </a:bodyPr>
          <a:lstStyle/>
          <a:p>
            <a:pPr algn="ctr">
              <a:lnSpc>
                <a:spcPts val="2512"/>
              </a:lnSpc>
              <a:spcBef>
                <a:spcPct val="0"/>
              </a:spcBef>
            </a:pPr>
            <a:r>
              <a:rPr lang="en-US" b="true" sz="1794">
                <a:solidFill>
                  <a:srgbClr val="000000"/>
                </a:solidFill>
                <a:latin typeface="DM Sans Bold"/>
                <a:ea typeface="DM Sans Bold"/>
                <a:cs typeface="DM Sans Bold"/>
                <a:sym typeface="DM Sans Bold"/>
              </a:rPr>
              <a:t>EXAMPLE</a:t>
            </a:r>
          </a:p>
        </p:txBody>
      </p:sp>
    </p:spTree>
  </p:cSld>
  <p:clrMapOvr>
    <a:masterClrMapping/>
  </p:clrMapOvr>
  <p:transition spd="fast">
    <p:fade/>
  </p:transition>
</p:sld>
</file>

<file path=ppt/slides/slide2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25</a:t>
            </a:r>
          </a:p>
        </p:txBody>
      </p:sp>
      <p:sp>
        <p:nvSpPr>
          <p:cNvPr name="TextBox 3" id="3"/>
          <p:cNvSpPr txBox="true"/>
          <p:nvPr/>
        </p:nvSpPr>
        <p:spPr>
          <a:xfrm rot="0">
            <a:off x="6264548" y="19853"/>
            <a:ext cx="5758904" cy="2178802"/>
          </a:xfrm>
          <a:prstGeom prst="rect">
            <a:avLst/>
          </a:prstGeom>
        </p:spPr>
        <p:txBody>
          <a:bodyPr anchor="t" rtlCol="false" tIns="0" lIns="0" bIns="0" rIns="0">
            <a:spAutoFit/>
          </a:bodyPr>
          <a:lstStyle/>
          <a:p>
            <a:pPr algn="ctr">
              <a:lnSpc>
                <a:spcPts val="16933"/>
              </a:lnSpc>
              <a:spcBef>
                <a:spcPct val="0"/>
              </a:spcBef>
            </a:pPr>
            <a:r>
              <a:rPr lang="en-US" b="true" sz="12095" spc="-991">
                <a:solidFill>
                  <a:srgbClr val="000000"/>
                </a:solidFill>
                <a:latin typeface="Poppins Bold"/>
                <a:ea typeface="Poppins Bold"/>
                <a:cs typeface="Poppins Bold"/>
                <a:sym typeface="Poppins Bold"/>
              </a:rPr>
              <a:t>TUGAS  2</a:t>
            </a:r>
          </a:p>
        </p:txBody>
      </p:sp>
      <p:sp>
        <p:nvSpPr>
          <p:cNvPr name="TextBox 4" id="4"/>
          <p:cNvSpPr txBox="true"/>
          <p:nvPr/>
        </p:nvSpPr>
        <p:spPr>
          <a:xfrm rot="0">
            <a:off x="3725320" y="1890584"/>
            <a:ext cx="10584394" cy="1327224"/>
          </a:xfrm>
          <a:prstGeom prst="rect">
            <a:avLst/>
          </a:prstGeom>
        </p:spPr>
        <p:txBody>
          <a:bodyPr anchor="t" rtlCol="false" tIns="0" lIns="0" bIns="0" rIns="0">
            <a:spAutoFit/>
          </a:bodyPr>
          <a:lstStyle/>
          <a:p>
            <a:pPr algn="ctr">
              <a:lnSpc>
                <a:spcPts val="3500"/>
              </a:lnSpc>
              <a:spcBef>
                <a:spcPct val="0"/>
              </a:spcBef>
            </a:pPr>
            <a:r>
              <a:rPr lang="en-US" b="true" sz="2500" spc="-205">
                <a:solidFill>
                  <a:srgbClr val="000000"/>
                </a:solidFill>
                <a:latin typeface="Poppins Bold"/>
                <a:ea typeface="Poppins Bold"/>
                <a:cs typeface="Poppins Bold"/>
                <a:sym typeface="Poppins Bold"/>
              </a:rPr>
              <a:t>Per</a:t>
            </a:r>
            <a:r>
              <a:rPr lang="en-US" b="true" sz="2500" spc="-205">
                <a:solidFill>
                  <a:srgbClr val="000000"/>
                </a:solidFill>
                <a:latin typeface="Poppins Bold"/>
                <a:ea typeface="Poppins Bold"/>
                <a:cs typeface="Poppins Bold"/>
                <a:sym typeface="Poppins Bold"/>
              </a:rPr>
              <a:t>ingkasan Berbasis AI untuk Laporan Pemangku Kepentingan</a:t>
            </a:r>
          </a:p>
          <a:p>
            <a:pPr algn="ctr">
              <a:lnSpc>
                <a:spcPts val="3500"/>
              </a:lnSpc>
              <a:spcBef>
                <a:spcPct val="0"/>
              </a:spcBef>
            </a:pPr>
          </a:p>
          <a:p>
            <a:pPr algn="ctr">
              <a:lnSpc>
                <a:spcPts val="3500"/>
              </a:lnSpc>
              <a:spcBef>
                <a:spcPct val="0"/>
              </a:spcBef>
            </a:pPr>
          </a:p>
        </p:txBody>
      </p:sp>
      <p:sp>
        <p:nvSpPr>
          <p:cNvPr name="TextBox 5" id="5"/>
          <p:cNvSpPr txBox="true"/>
          <p:nvPr/>
        </p:nvSpPr>
        <p:spPr>
          <a:xfrm rot="0">
            <a:off x="363234" y="2990826"/>
            <a:ext cx="17186529" cy="5468967"/>
          </a:xfrm>
          <a:prstGeom prst="rect">
            <a:avLst/>
          </a:prstGeom>
        </p:spPr>
        <p:txBody>
          <a:bodyPr anchor="t" rtlCol="false" tIns="0" lIns="0" bIns="0" rIns="0">
            <a:spAutoFit/>
          </a:bodyPr>
          <a:lstStyle/>
          <a:p>
            <a:pPr algn="just">
              <a:lnSpc>
                <a:spcPts val="3080"/>
              </a:lnSpc>
              <a:spcBef>
                <a:spcPct val="0"/>
              </a:spcBef>
            </a:pPr>
            <a:r>
              <a:rPr lang="en-US" sz="2200" spc="-180">
                <a:solidFill>
                  <a:srgbClr val="000000"/>
                </a:solidFill>
                <a:latin typeface="Poppins"/>
                <a:ea typeface="Poppins"/>
                <a:cs typeface="Poppins"/>
                <a:sym typeface="Poppins"/>
              </a:rPr>
              <a:t>D</a:t>
            </a:r>
            <a:r>
              <a:rPr lang="en-US" sz="2200" spc="-180">
                <a:solidFill>
                  <a:srgbClr val="000000"/>
                </a:solidFill>
                <a:latin typeface="Poppins"/>
                <a:ea typeface="Poppins"/>
                <a:cs typeface="Poppins"/>
                <a:sym typeface="Poppins"/>
              </a:rPr>
              <a:t>engan merangkum umpan balik negatif secara spesifik untuk segmen produk tertentu (misalnya, departemen 'Gaun'), perusahaan dapat memperoleh wawasan yang tajam dan langsung dapat ditindaklanjuti.</a:t>
            </a:r>
          </a:p>
          <a:p>
            <a:pPr algn="just">
              <a:lnSpc>
                <a:spcPts val="3080"/>
              </a:lnSpc>
            </a:pPr>
            <a:r>
              <a:rPr lang="en-US" sz="2200" spc="-180">
                <a:solidFill>
                  <a:srgbClr val="000000"/>
                </a:solidFill>
                <a:latin typeface="Poppins"/>
                <a:ea typeface="Poppins"/>
                <a:cs typeface="Poppins"/>
                <a:sym typeface="Poppins"/>
              </a:rPr>
              <a:t>Pe</a:t>
            </a:r>
            <a:r>
              <a:rPr lang="en-US" sz="2200" spc="-180">
                <a:solidFill>
                  <a:srgbClr val="000000"/>
                </a:solidFill>
                <a:latin typeface="Poppins"/>
                <a:ea typeface="Poppins"/>
                <a:cs typeface="Poppins"/>
                <a:sym typeface="Poppins"/>
              </a:rPr>
              <a:t>nerapan utamanya adalah:</a:t>
            </a:r>
          </a:p>
          <a:p>
            <a:pPr algn="just" marL="474984" indent="-237492" lvl="1">
              <a:lnSpc>
                <a:spcPts val="3080"/>
              </a:lnSpc>
              <a:buFont typeface="Arial"/>
              <a:buChar char="•"/>
            </a:pPr>
            <a:r>
              <a:rPr lang="en-US" sz="2200" spc="-180">
                <a:solidFill>
                  <a:srgbClr val="000000"/>
                </a:solidFill>
                <a:latin typeface="Poppins"/>
                <a:ea typeface="Poppins"/>
                <a:cs typeface="Poppins"/>
                <a:sym typeface="Poppins"/>
              </a:rPr>
              <a:t>Mengidentifikasi Masalah Utama: Secara cepat menyoroti keluhan yang paling sering muncul (misalnya, "ukuran terlalu kecil" atau "kain tipis") untuk segmen produk tersebut.</a:t>
            </a:r>
          </a:p>
          <a:p>
            <a:pPr algn="just" marL="474984" indent="-237492" lvl="1">
              <a:lnSpc>
                <a:spcPts val="3080"/>
              </a:lnSpc>
              <a:buFont typeface="Arial"/>
              <a:buChar char="•"/>
            </a:pPr>
            <a:r>
              <a:rPr lang="en-US" sz="2200" spc="-180">
                <a:solidFill>
                  <a:srgbClr val="000000"/>
                </a:solidFill>
                <a:latin typeface="Poppins"/>
                <a:ea typeface="Poppins"/>
                <a:cs typeface="Poppins"/>
                <a:sym typeface="Poppins"/>
              </a:rPr>
              <a:t>Memprioritaskan Perbaikan Produk: Membantu tim produk untuk fokus pada perbaikan yang paling mendesak berdasarkan data keluhan.</a:t>
            </a:r>
          </a:p>
          <a:p>
            <a:pPr algn="just" marL="474984" indent="-237492" lvl="1">
              <a:lnSpc>
                <a:spcPts val="3080"/>
              </a:lnSpc>
              <a:buFont typeface="Arial"/>
              <a:buChar char="•"/>
            </a:pPr>
            <a:r>
              <a:rPr lang="en-US" sz="2200" spc="-180">
                <a:solidFill>
                  <a:srgbClr val="000000"/>
                </a:solidFill>
                <a:latin typeface="Poppins"/>
                <a:ea typeface="Poppins"/>
                <a:cs typeface="Poppins"/>
                <a:sym typeface="Poppins"/>
              </a:rPr>
              <a:t>Menyempurnakan Deskripsi Produk: Memberikan masukan untuk memperbarui informasi di situs web, seperti menambahkan panduan ukuran yang lebih detail, untuk mengurangi kebingungan pelanggan.</a:t>
            </a:r>
          </a:p>
          <a:p>
            <a:pPr algn="just" marL="474984" indent="-237492" lvl="1">
              <a:lnSpc>
                <a:spcPts val="3080"/>
              </a:lnSpc>
              <a:buFont typeface="Arial"/>
              <a:buChar char="•"/>
            </a:pPr>
            <a:r>
              <a:rPr lang="en-US" sz="2200" spc="-180">
                <a:solidFill>
                  <a:srgbClr val="000000"/>
                </a:solidFill>
                <a:latin typeface="Poppins"/>
                <a:ea typeface="Poppins"/>
                <a:cs typeface="Poppins"/>
                <a:sym typeface="Poppins"/>
              </a:rPr>
              <a:t>Membekali Tim Layanan Pelanggan: Mempersiapkan tim untuk menangani keluhan spesifik produk dengan lebih efektif dan empatik.</a:t>
            </a:r>
          </a:p>
          <a:p>
            <a:pPr algn="just" marL="474984" indent="-237492" lvl="1">
              <a:lnSpc>
                <a:spcPts val="3080"/>
              </a:lnSpc>
              <a:buFont typeface="Arial"/>
              <a:buChar char="•"/>
            </a:pPr>
            <a:r>
              <a:rPr lang="en-US" sz="2200" spc="-180">
                <a:solidFill>
                  <a:srgbClr val="000000"/>
                </a:solidFill>
                <a:latin typeface="Poppins"/>
                <a:ea typeface="Poppins"/>
                <a:cs typeface="Poppins"/>
                <a:sym typeface="Poppins"/>
              </a:rPr>
              <a:t>Mengukur Keberhasilan Tindakan: Memantau ringkasan di masa depan untuk melihat apakah masalah yang sama telah berkurang setelah perbaikan dilakukan.</a:t>
            </a:r>
          </a:p>
          <a:p>
            <a:pPr algn="just">
              <a:lnSpc>
                <a:spcPts val="3080"/>
              </a:lnSpc>
            </a:pPr>
            <a:r>
              <a:rPr lang="en-US" sz="2200" spc="-180">
                <a:solidFill>
                  <a:srgbClr val="000000"/>
                </a:solidFill>
                <a:latin typeface="Poppins"/>
                <a:ea typeface="Poppins"/>
                <a:cs typeface="Poppins"/>
                <a:sym typeface="Poppins"/>
              </a:rPr>
              <a:t>Intinya, pendekatan ini mengubah tumpukan ulasan negatif menjadi intelijen bisnis yang ringkas, mempercepat siklus perbaikan produk, dan pada akhirnya meningkatkan kepuasan pelanggan.</a:t>
            </a:r>
          </a:p>
          <a:p>
            <a:pPr algn="just">
              <a:lnSpc>
                <a:spcPts val="3080"/>
              </a:lnSpc>
            </a:pPr>
          </a:p>
        </p:txBody>
      </p:sp>
      <p:grpSp>
        <p:nvGrpSpPr>
          <p:cNvPr name="Group 6" id="6"/>
          <p:cNvGrpSpPr/>
          <p:nvPr/>
        </p:nvGrpSpPr>
        <p:grpSpPr>
          <a:xfrm rot="0">
            <a:off x="-240532" y="1183897"/>
            <a:ext cx="808044" cy="292317"/>
            <a:chOff x="0" y="0"/>
            <a:chExt cx="212818" cy="76989"/>
          </a:xfrm>
        </p:grpSpPr>
        <p:sp>
          <p:nvSpPr>
            <p:cNvPr name="Freeform 7" id="7"/>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8" id="8"/>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884780" y="1183897"/>
            <a:ext cx="808044" cy="292317"/>
            <a:chOff x="0" y="0"/>
            <a:chExt cx="212818" cy="76989"/>
          </a:xfrm>
        </p:grpSpPr>
        <p:sp>
          <p:nvSpPr>
            <p:cNvPr name="Freeform 10" id="10"/>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11" id="11"/>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899681" y="1183897"/>
            <a:ext cx="808044" cy="292317"/>
            <a:chOff x="0" y="0"/>
            <a:chExt cx="212818" cy="76989"/>
          </a:xfrm>
        </p:grpSpPr>
        <p:sp>
          <p:nvSpPr>
            <p:cNvPr name="Freeform 13" id="13"/>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14" id="14"/>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2917276" y="1183897"/>
            <a:ext cx="808044" cy="292317"/>
            <a:chOff x="0" y="0"/>
            <a:chExt cx="212818" cy="76989"/>
          </a:xfrm>
        </p:grpSpPr>
        <p:sp>
          <p:nvSpPr>
            <p:cNvPr name="Freeform 16" id="16"/>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17" id="17"/>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14561320" y="1263335"/>
            <a:ext cx="808044" cy="292317"/>
            <a:chOff x="0" y="0"/>
            <a:chExt cx="212818" cy="76989"/>
          </a:xfrm>
        </p:grpSpPr>
        <p:sp>
          <p:nvSpPr>
            <p:cNvPr name="Freeform 19" id="19"/>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20" id="20"/>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15686632" y="1263335"/>
            <a:ext cx="808044" cy="292317"/>
            <a:chOff x="0" y="0"/>
            <a:chExt cx="212818" cy="76989"/>
          </a:xfrm>
        </p:grpSpPr>
        <p:sp>
          <p:nvSpPr>
            <p:cNvPr name="Freeform 22" id="22"/>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23" id="23"/>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16701534" y="1263335"/>
            <a:ext cx="808044" cy="292317"/>
            <a:chOff x="0" y="0"/>
            <a:chExt cx="212818" cy="76989"/>
          </a:xfrm>
        </p:grpSpPr>
        <p:sp>
          <p:nvSpPr>
            <p:cNvPr name="Freeform 25" id="25"/>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26" id="26"/>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grpSp>
        <p:nvGrpSpPr>
          <p:cNvPr name="Group 27" id="27"/>
          <p:cNvGrpSpPr/>
          <p:nvPr/>
        </p:nvGrpSpPr>
        <p:grpSpPr>
          <a:xfrm rot="0">
            <a:off x="17719128" y="1263335"/>
            <a:ext cx="808044" cy="292317"/>
            <a:chOff x="0" y="0"/>
            <a:chExt cx="212818" cy="76989"/>
          </a:xfrm>
        </p:grpSpPr>
        <p:sp>
          <p:nvSpPr>
            <p:cNvPr name="Freeform 28" id="28"/>
            <p:cNvSpPr/>
            <p:nvPr/>
          </p:nvSpPr>
          <p:spPr>
            <a:xfrm flipH="false" flipV="false" rot="0">
              <a:off x="0" y="0"/>
              <a:ext cx="212818" cy="76989"/>
            </a:xfrm>
            <a:custGeom>
              <a:avLst/>
              <a:gdLst/>
              <a:ahLst/>
              <a:cxnLst/>
              <a:rect r="r" b="b" t="t" l="l"/>
              <a:pathLst>
                <a:path h="76989" w="212818">
                  <a:moveTo>
                    <a:pt x="0" y="0"/>
                  </a:moveTo>
                  <a:lnTo>
                    <a:pt x="212818" y="0"/>
                  </a:lnTo>
                  <a:lnTo>
                    <a:pt x="212818" y="76989"/>
                  </a:lnTo>
                  <a:lnTo>
                    <a:pt x="0" y="76989"/>
                  </a:lnTo>
                  <a:close/>
                </a:path>
              </a:pathLst>
            </a:custGeom>
            <a:solidFill>
              <a:srgbClr val="AAD7D4">
                <a:alpha val="55686"/>
              </a:srgbClr>
            </a:solidFill>
          </p:spPr>
        </p:sp>
        <p:sp>
          <p:nvSpPr>
            <p:cNvPr name="TextBox 29" id="29"/>
            <p:cNvSpPr txBox="true"/>
            <p:nvPr/>
          </p:nvSpPr>
          <p:spPr>
            <a:xfrm>
              <a:off x="0" y="-38100"/>
              <a:ext cx="212818" cy="115089"/>
            </a:xfrm>
            <a:prstGeom prst="rect">
              <a:avLst/>
            </a:prstGeom>
          </p:spPr>
          <p:txBody>
            <a:bodyPr anchor="ctr" rtlCol="false" tIns="50800" lIns="50800" bIns="50800" rIns="50800"/>
            <a:lstStyle/>
            <a:p>
              <a:pPr algn="ctr">
                <a:lnSpc>
                  <a:spcPts val="2659"/>
                </a:lnSpc>
              </a:pPr>
            </a:p>
          </p:txBody>
        </p:sp>
      </p:grpSp>
    </p:spTree>
  </p:cSld>
  <p:clrMapOvr>
    <a:masterClrMapping/>
  </p:clrMapOvr>
  <p:transition spd="fast">
    <p:fade/>
  </p:transition>
</p:sld>
</file>

<file path=ppt/slides/slide2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26</a:t>
            </a:r>
          </a:p>
        </p:txBody>
      </p:sp>
      <p:grpSp>
        <p:nvGrpSpPr>
          <p:cNvPr name="Group 3" id="3"/>
          <p:cNvGrpSpPr/>
          <p:nvPr/>
        </p:nvGrpSpPr>
        <p:grpSpPr>
          <a:xfrm rot="0">
            <a:off x="15450540" y="-2127854"/>
            <a:ext cx="7454365" cy="4255707"/>
            <a:chOff x="0" y="0"/>
            <a:chExt cx="1963290" cy="1120845"/>
          </a:xfrm>
        </p:grpSpPr>
        <p:sp>
          <p:nvSpPr>
            <p:cNvPr name="Freeform 4" id="4"/>
            <p:cNvSpPr/>
            <p:nvPr/>
          </p:nvSpPr>
          <p:spPr>
            <a:xfrm flipH="false" flipV="false" rot="0">
              <a:off x="0" y="0"/>
              <a:ext cx="1963290" cy="1120845"/>
            </a:xfrm>
            <a:custGeom>
              <a:avLst/>
              <a:gdLst/>
              <a:ahLst/>
              <a:cxnLst/>
              <a:rect r="r" b="b" t="t" l="l"/>
              <a:pathLst>
                <a:path h="1120845" w="1963290">
                  <a:moveTo>
                    <a:pt x="0" y="0"/>
                  </a:moveTo>
                  <a:lnTo>
                    <a:pt x="1963290" y="0"/>
                  </a:lnTo>
                  <a:lnTo>
                    <a:pt x="1963290" y="1120845"/>
                  </a:lnTo>
                  <a:lnTo>
                    <a:pt x="0" y="1120845"/>
                  </a:lnTo>
                  <a:close/>
                </a:path>
              </a:pathLst>
            </a:custGeom>
            <a:solidFill>
              <a:srgbClr val="AAD7D4">
                <a:alpha val="55686"/>
              </a:srgbClr>
            </a:solidFill>
          </p:spPr>
        </p:sp>
        <p:sp>
          <p:nvSpPr>
            <p:cNvPr name="TextBox 5" id="5"/>
            <p:cNvSpPr txBox="true"/>
            <p:nvPr/>
          </p:nvSpPr>
          <p:spPr>
            <a:xfrm>
              <a:off x="0" y="-38100"/>
              <a:ext cx="1963290" cy="115894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4503470" y="7809128"/>
            <a:ext cx="7454365" cy="4255707"/>
            <a:chOff x="0" y="0"/>
            <a:chExt cx="1963290" cy="1120845"/>
          </a:xfrm>
        </p:grpSpPr>
        <p:sp>
          <p:nvSpPr>
            <p:cNvPr name="Freeform 7" id="7"/>
            <p:cNvSpPr/>
            <p:nvPr/>
          </p:nvSpPr>
          <p:spPr>
            <a:xfrm flipH="false" flipV="false" rot="0">
              <a:off x="0" y="0"/>
              <a:ext cx="1963290" cy="1120845"/>
            </a:xfrm>
            <a:custGeom>
              <a:avLst/>
              <a:gdLst/>
              <a:ahLst/>
              <a:cxnLst/>
              <a:rect r="r" b="b" t="t" l="l"/>
              <a:pathLst>
                <a:path h="1120845" w="1963290">
                  <a:moveTo>
                    <a:pt x="0" y="0"/>
                  </a:moveTo>
                  <a:lnTo>
                    <a:pt x="1963290" y="0"/>
                  </a:lnTo>
                  <a:lnTo>
                    <a:pt x="1963290" y="1120845"/>
                  </a:lnTo>
                  <a:lnTo>
                    <a:pt x="0" y="1120845"/>
                  </a:lnTo>
                  <a:close/>
                </a:path>
              </a:pathLst>
            </a:custGeom>
            <a:solidFill>
              <a:srgbClr val="AAD7D4">
                <a:alpha val="55686"/>
              </a:srgbClr>
            </a:solidFill>
          </p:spPr>
        </p:sp>
        <p:sp>
          <p:nvSpPr>
            <p:cNvPr name="TextBox 8" id="8"/>
            <p:cNvSpPr txBox="true"/>
            <p:nvPr/>
          </p:nvSpPr>
          <p:spPr>
            <a:xfrm>
              <a:off x="0" y="-38100"/>
              <a:ext cx="1963290" cy="115894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2384871" y="2930179"/>
            <a:ext cx="13518258" cy="3423052"/>
          </a:xfrm>
          <a:prstGeom prst="rect">
            <a:avLst/>
          </a:prstGeom>
        </p:spPr>
        <p:txBody>
          <a:bodyPr anchor="t" rtlCol="false" tIns="0" lIns="0" bIns="0" rIns="0">
            <a:spAutoFit/>
          </a:bodyPr>
          <a:lstStyle/>
          <a:p>
            <a:pPr algn="ctr">
              <a:lnSpc>
                <a:spcPts val="13473"/>
              </a:lnSpc>
              <a:spcBef>
                <a:spcPct val="0"/>
              </a:spcBef>
            </a:pPr>
            <a:r>
              <a:rPr lang="en-US" b="true" sz="9624">
                <a:solidFill>
                  <a:srgbClr val="000000"/>
                </a:solidFill>
                <a:latin typeface="Poppins Bold"/>
                <a:ea typeface="Poppins Bold"/>
                <a:cs typeface="Poppins Bold"/>
                <a:sym typeface="Poppins Bold"/>
              </a:rPr>
              <a:t>CONCLUSION &amp; RECOMMENDATIONS</a:t>
            </a:r>
          </a:p>
        </p:txBody>
      </p:sp>
      <p:grpSp>
        <p:nvGrpSpPr>
          <p:cNvPr name="Group 10" id="10"/>
          <p:cNvGrpSpPr/>
          <p:nvPr/>
        </p:nvGrpSpPr>
        <p:grpSpPr>
          <a:xfrm rot="0">
            <a:off x="666159" y="468960"/>
            <a:ext cx="7454365" cy="292317"/>
            <a:chOff x="0" y="0"/>
            <a:chExt cx="1963290" cy="76989"/>
          </a:xfrm>
        </p:grpSpPr>
        <p:sp>
          <p:nvSpPr>
            <p:cNvPr name="Freeform 11" id="11"/>
            <p:cNvSpPr/>
            <p:nvPr/>
          </p:nvSpPr>
          <p:spPr>
            <a:xfrm flipH="false" flipV="false" rot="0">
              <a:off x="0" y="0"/>
              <a:ext cx="1963290" cy="76989"/>
            </a:xfrm>
            <a:custGeom>
              <a:avLst/>
              <a:gdLst/>
              <a:ahLst/>
              <a:cxnLst/>
              <a:rect r="r" b="b" t="t" l="l"/>
              <a:pathLst>
                <a:path h="76989" w="1963290">
                  <a:moveTo>
                    <a:pt x="0" y="0"/>
                  </a:moveTo>
                  <a:lnTo>
                    <a:pt x="1963290" y="0"/>
                  </a:lnTo>
                  <a:lnTo>
                    <a:pt x="1963290" y="76989"/>
                  </a:lnTo>
                  <a:lnTo>
                    <a:pt x="0" y="76989"/>
                  </a:lnTo>
                  <a:close/>
                </a:path>
              </a:pathLst>
            </a:custGeom>
            <a:solidFill>
              <a:srgbClr val="AAD7D4">
                <a:alpha val="55686"/>
              </a:srgbClr>
            </a:solidFill>
          </p:spPr>
        </p:sp>
        <p:sp>
          <p:nvSpPr>
            <p:cNvPr name="TextBox 12" id="12"/>
            <p:cNvSpPr txBox="true"/>
            <p:nvPr/>
          </p:nvSpPr>
          <p:spPr>
            <a:xfrm>
              <a:off x="0" y="-38100"/>
              <a:ext cx="1963290" cy="115089"/>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9279728" y="9258300"/>
            <a:ext cx="7454365" cy="292317"/>
            <a:chOff x="0" y="0"/>
            <a:chExt cx="1963290" cy="76989"/>
          </a:xfrm>
        </p:grpSpPr>
        <p:sp>
          <p:nvSpPr>
            <p:cNvPr name="Freeform 14" id="14"/>
            <p:cNvSpPr/>
            <p:nvPr/>
          </p:nvSpPr>
          <p:spPr>
            <a:xfrm flipH="false" flipV="false" rot="0">
              <a:off x="0" y="0"/>
              <a:ext cx="1963290" cy="76989"/>
            </a:xfrm>
            <a:custGeom>
              <a:avLst/>
              <a:gdLst/>
              <a:ahLst/>
              <a:cxnLst/>
              <a:rect r="r" b="b" t="t" l="l"/>
              <a:pathLst>
                <a:path h="76989" w="1963290">
                  <a:moveTo>
                    <a:pt x="0" y="0"/>
                  </a:moveTo>
                  <a:lnTo>
                    <a:pt x="1963290" y="0"/>
                  </a:lnTo>
                  <a:lnTo>
                    <a:pt x="1963290" y="76989"/>
                  </a:lnTo>
                  <a:lnTo>
                    <a:pt x="0" y="76989"/>
                  </a:lnTo>
                  <a:close/>
                </a:path>
              </a:pathLst>
            </a:custGeom>
            <a:solidFill>
              <a:srgbClr val="AAD7D4">
                <a:alpha val="55686"/>
              </a:srgbClr>
            </a:solidFill>
          </p:spPr>
        </p:sp>
        <p:sp>
          <p:nvSpPr>
            <p:cNvPr name="TextBox 15" id="15"/>
            <p:cNvSpPr txBox="true"/>
            <p:nvPr/>
          </p:nvSpPr>
          <p:spPr>
            <a:xfrm>
              <a:off x="0" y="-38100"/>
              <a:ext cx="1963290" cy="115089"/>
            </a:xfrm>
            <a:prstGeom prst="rect">
              <a:avLst/>
            </a:prstGeom>
          </p:spPr>
          <p:txBody>
            <a:bodyPr anchor="ctr" rtlCol="false" tIns="50800" lIns="50800" bIns="50800" rIns="50800"/>
            <a:lstStyle/>
            <a:p>
              <a:pPr algn="ctr">
                <a:lnSpc>
                  <a:spcPts val="2659"/>
                </a:lnSpc>
              </a:pPr>
            </a:p>
          </p:txBody>
        </p:sp>
      </p:grpSp>
      <p:sp>
        <p:nvSpPr>
          <p:cNvPr name="TextBox 16" id="16"/>
          <p:cNvSpPr txBox="true"/>
          <p:nvPr/>
        </p:nvSpPr>
        <p:spPr>
          <a:xfrm rot="0">
            <a:off x="6378754" y="8354646"/>
            <a:ext cx="13256312" cy="767278"/>
          </a:xfrm>
          <a:prstGeom prst="rect">
            <a:avLst/>
          </a:prstGeom>
        </p:spPr>
        <p:txBody>
          <a:bodyPr anchor="t" rtlCol="false" tIns="0" lIns="0" bIns="0" rIns="0">
            <a:spAutoFit/>
          </a:bodyPr>
          <a:lstStyle/>
          <a:p>
            <a:pPr algn="ctr">
              <a:lnSpc>
                <a:spcPts val="6042"/>
              </a:lnSpc>
              <a:spcBef>
                <a:spcPct val="0"/>
              </a:spcBef>
            </a:pPr>
            <a:r>
              <a:rPr lang="en-US" b="true" sz="4316">
                <a:solidFill>
                  <a:srgbClr val="000000"/>
                </a:solidFill>
                <a:latin typeface="Poppins Bold"/>
                <a:ea typeface="Poppins Bold"/>
                <a:cs typeface="Poppins Bold"/>
                <a:sym typeface="Poppins Bold"/>
              </a:rPr>
              <a:t>CAPSTONE PROJECT</a:t>
            </a:r>
          </a:p>
        </p:txBody>
      </p:sp>
    </p:spTree>
  </p:cSld>
  <p:clrMapOvr>
    <a:masterClrMapping/>
  </p:clrMapOvr>
  <p:transition spd="fast">
    <p:fade/>
  </p:transition>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368367" y="3654033"/>
            <a:ext cx="4812609" cy="4786358"/>
          </a:xfrm>
          <a:custGeom>
            <a:avLst/>
            <a:gdLst/>
            <a:ahLst/>
            <a:cxnLst/>
            <a:rect r="r" b="b" t="t" l="l"/>
            <a:pathLst>
              <a:path h="4786358" w="4812609">
                <a:moveTo>
                  <a:pt x="0" y="0"/>
                </a:moveTo>
                <a:lnTo>
                  <a:pt x="4812609" y="0"/>
                </a:lnTo>
                <a:lnTo>
                  <a:pt x="4812609" y="4786359"/>
                </a:lnTo>
                <a:lnTo>
                  <a:pt x="0" y="478635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4956661" y="1520516"/>
            <a:ext cx="7527871" cy="919582"/>
          </a:xfrm>
          <a:prstGeom prst="rect">
            <a:avLst/>
          </a:prstGeom>
        </p:spPr>
        <p:txBody>
          <a:bodyPr anchor="t" rtlCol="false" tIns="0" lIns="0" bIns="0" rIns="0">
            <a:spAutoFit/>
          </a:bodyPr>
          <a:lstStyle/>
          <a:p>
            <a:pPr algn="ctr">
              <a:lnSpc>
                <a:spcPts val="6413"/>
              </a:lnSpc>
            </a:pPr>
            <a:r>
              <a:rPr lang="en-US" b="true" sz="6611">
                <a:solidFill>
                  <a:srgbClr val="1C2120"/>
                </a:solidFill>
                <a:latin typeface="Poppins Bold"/>
                <a:ea typeface="Poppins Bold"/>
                <a:cs typeface="Poppins Bold"/>
                <a:sym typeface="Poppins Bold"/>
              </a:rPr>
              <a:t>KESIMPULAN </a:t>
            </a:r>
          </a:p>
        </p:txBody>
      </p:sp>
      <p:sp>
        <p:nvSpPr>
          <p:cNvPr name="TextBox 4" id="4"/>
          <p:cNvSpPr txBox="true"/>
          <p:nvPr/>
        </p:nvSpPr>
        <p:spPr>
          <a:xfrm rot="0">
            <a:off x="1851724" y="7370380"/>
            <a:ext cx="3739422" cy="331975"/>
          </a:xfrm>
          <a:prstGeom prst="rect">
            <a:avLst/>
          </a:prstGeom>
        </p:spPr>
        <p:txBody>
          <a:bodyPr anchor="t" rtlCol="false" tIns="0" lIns="0" bIns="0" rIns="0">
            <a:spAutoFit/>
          </a:bodyPr>
          <a:lstStyle/>
          <a:p>
            <a:pPr algn="l">
              <a:lnSpc>
                <a:spcPts val="2495"/>
              </a:lnSpc>
            </a:pPr>
            <a:r>
              <a:rPr lang="en-US" sz="2132" b="true">
                <a:solidFill>
                  <a:srgbClr val="000000"/>
                </a:solidFill>
                <a:latin typeface="Poppins Semi-Bold"/>
                <a:ea typeface="Poppins Semi-Bold"/>
                <a:cs typeface="Poppins Semi-Bold"/>
                <a:sym typeface="Poppins Semi-Bold"/>
              </a:rPr>
              <a:t>Keluhan tersembunyi</a:t>
            </a:r>
          </a:p>
        </p:txBody>
      </p:sp>
      <p:sp>
        <p:nvSpPr>
          <p:cNvPr name="TextBox 5" id="5"/>
          <p:cNvSpPr txBox="true"/>
          <p:nvPr/>
        </p:nvSpPr>
        <p:spPr>
          <a:xfrm rot="0">
            <a:off x="13054677" y="4099655"/>
            <a:ext cx="4204623" cy="331975"/>
          </a:xfrm>
          <a:prstGeom prst="rect">
            <a:avLst/>
          </a:prstGeom>
        </p:spPr>
        <p:txBody>
          <a:bodyPr anchor="t" rtlCol="false" tIns="0" lIns="0" bIns="0" rIns="0">
            <a:spAutoFit/>
          </a:bodyPr>
          <a:lstStyle/>
          <a:p>
            <a:pPr algn="l">
              <a:lnSpc>
                <a:spcPts val="2495"/>
              </a:lnSpc>
            </a:pPr>
            <a:r>
              <a:rPr lang="en-US" sz="2132" b="true">
                <a:solidFill>
                  <a:srgbClr val="000000"/>
                </a:solidFill>
                <a:latin typeface="Poppins Semi-Bold"/>
                <a:ea typeface="Poppins Semi-Bold"/>
                <a:cs typeface="Poppins Semi-Bold"/>
                <a:sym typeface="Poppins Semi-Bold"/>
              </a:rPr>
              <a:t>Persepsi Berbeda Antar Usia</a:t>
            </a:r>
          </a:p>
        </p:txBody>
      </p:sp>
      <p:sp>
        <p:nvSpPr>
          <p:cNvPr name="TextBox 6" id="6"/>
          <p:cNvSpPr txBox="true"/>
          <p:nvPr/>
        </p:nvSpPr>
        <p:spPr>
          <a:xfrm rot="0">
            <a:off x="1851724" y="4099655"/>
            <a:ext cx="3104937" cy="331975"/>
          </a:xfrm>
          <a:prstGeom prst="rect">
            <a:avLst/>
          </a:prstGeom>
        </p:spPr>
        <p:txBody>
          <a:bodyPr anchor="t" rtlCol="false" tIns="0" lIns="0" bIns="0" rIns="0">
            <a:spAutoFit/>
          </a:bodyPr>
          <a:lstStyle/>
          <a:p>
            <a:pPr algn="l">
              <a:lnSpc>
                <a:spcPts val="2495"/>
              </a:lnSpc>
            </a:pPr>
            <a:r>
              <a:rPr lang="en-US" sz="2132" b="true">
                <a:solidFill>
                  <a:srgbClr val="000000"/>
                </a:solidFill>
                <a:latin typeface="Poppins Semi-Bold"/>
                <a:ea typeface="Poppins Semi-Bold"/>
                <a:cs typeface="Poppins Semi-Bold"/>
                <a:sym typeface="Poppins Semi-Bold"/>
              </a:rPr>
              <a:t>Metrics</a:t>
            </a:r>
          </a:p>
        </p:txBody>
      </p:sp>
      <p:sp>
        <p:nvSpPr>
          <p:cNvPr name="TextBox 7" id="7"/>
          <p:cNvSpPr txBox="true"/>
          <p:nvPr/>
        </p:nvSpPr>
        <p:spPr>
          <a:xfrm rot="0">
            <a:off x="13021543" y="7331137"/>
            <a:ext cx="3558025" cy="331975"/>
          </a:xfrm>
          <a:prstGeom prst="rect">
            <a:avLst/>
          </a:prstGeom>
        </p:spPr>
        <p:txBody>
          <a:bodyPr anchor="t" rtlCol="false" tIns="0" lIns="0" bIns="0" rIns="0">
            <a:spAutoFit/>
          </a:bodyPr>
          <a:lstStyle/>
          <a:p>
            <a:pPr algn="l">
              <a:lnSpc>
                <a:spcPts val="2495"/>
              </a:lnSpc>
            </a:pPr>
            <a:r>
              <a:rPr lang="en-US" sz="2132" b="true">
                <a:solidFill>
                  <a:srgbClr val="000000"/>
                </a:solidFill>
                <a:latin typeface="Poppins Semi-Bold"/>
                <a:ea typeface="Poppins Semi-Bold"/>
                <a:cs typeface="Poppins Semi-Bold"/>
                <a:sym typeface="Poppins Semi-Bold"/>
              </a:rPr>
              <a:t>Anomali</a:t>
            </a:r>
          </a:p>
        </p:txBody>
      </p:sp>
      <p:sp>
        <p:nvSpPr>
          <p:cNvPr name="TextBox 8" id="8"/>
          <p:cNvSpPr txBox="true"/>
          <p:nvPr/>
        </p:nvSpPr>
        <p:spPr>
          <a:xfrm rot="0">
            <a:off x="1851724" y="4507351"/>
            <a:ext cx="3431152" cy="913313"/>
          </a:xfrm>
          <a:prstGeom prst="rect">
            <a:avLst/>
          </a:prstGeom>
        </p:spPr>
        <p:txBody>
          <a:bodyPr anchor="t" rtlCol="false" tIns="0" lIns="0" bIns="0" rIns="0">
            <a:spAutoFit/>
          </a:bodyPr>
          <a:lstStyle/>
          <a:p>
            <a:pPr algn="just" marL="0" indent="0" lvl="0">
              <a:lnSpc>
                <a:spcPts val="1863"/>
              </a:lnSpc>
              <a:spcBef>
                <a:spcPct val="0"/>
              </a:spcBef>
            </a:pPr>
            <a:r>
              <a:rPr lang="en-US" sz="1380" spc="82">
                <a:solidFill>
                  <a:srgbClr val="000000"/>
                </a:solidFill>
                <a:latin typeface="DM Sans"/>
                <a:ea typeface="DM Sans"/>
                <a:cs typeface="DM Sans"/>
                <a:sym typeface="DM Sans"/>
              </a:rPr>
              <a:t>K</a:t>
            </a:r>
            <a:r>
              <a:rPr lang="en-US" sz="1380" spc="82" u="none">
                <a:solidFill>
                  <a:srgbClr val="000000"/>
                </a:solidFill>
                <a:latin typeface="DM Sans"/>
                <a:ea typeface="DM Sans"/>
                <a:cs typeface="DM Sans"/>
                <a:sym typeface="DM Sans"/>
              </a:rPr>
              <a:t>etergantungan pada metrik dangkal (seperti rating bintang) telah menutupi masalah dan peluang bisnis yang krusial.</a:t>
            </a:r>
          </a:p>
        </p:txBody>
      </p:sp>
      <p:sp>
        <p:nvSpPr>
          <p:cNvPr name="TextBox 9" id="9"/>
          <p:cNvSpPr txBox="true"/>
          <p:nvPr/>
        </p:nvSpPr>
        <p:spPr>
          <a:xfrm rot="0">
            <a:off x="1851724" y="2654358"/>
            <a:ext cx="1434243" cy="1616085"/>
          </a:xfrm>
          <a:prstGeom prst="rect">
            <a:avLst/>
          </a:prstGeom>
        </p:spPr>
        <p:txBody>
          <a:bodyPr anchor="t" rtlCol="false" tIns="0" lIns="0" bIns="0" rIns="0">
            <a:spAutoFit/>
          </a:bodyPr>
          <a:lstStyle/>
          <a:p>
            <a:pPr algn="l">
              <a:lnSpc>
                <a:spcPts val="11281"/>
              </a:lnSpc>
            </a:pPr>
            <a:r>
              <a:rPr lang="en-US" b="true" sz="11630">
                <a:solidFill>
                  <a:srgbClr val="1C2120"/>
                </a:solidFill>
                <a:latin typeface="Poppins Bold"/>
                <a:ea typeface="Poppins Bold"/>
                <a:cs typeface="Poppins Bold"/>
                <a:sym typeface="Poppins Bold"/>
              </a:rPr>
              <a:t>M</a:t>
            </a:r>
          </a:p>
        </p:txBody>
      </p:sp>
      <p:sp>
        <p:nvSpPr>
          <p:cNvPr name="TextBox 10" id="10"/>
          <p:cNvSpPr txBox="true"/>
          <p:nvPr/>
        </p:nvSpPr>
        <p:spPr>
          <a:xfrm rot="0">
            <a:off x="1851724" y="7739386"/>
            <a:ext cx="3431152" cy="1135748"/>
          </a:xfrm>
          <a:prstGeom prst="rect">
            <a:avLst/>
          </a:prstGeom>
        </p:spPr>
        <p:txBody>
          <a:bodyPr anchor="t" rtlCol="false" tIns="0" lIns="0" bIns="0" rIns="0">
            <a:spAutoFit/>
          </a:bodyPr>
          <a:lstStyle/>
          <a:p>
            <a:pPr algn="l" marL="0" indent="0" lvl="0">
              <a:lnSpc>
                <a:spcPts val="1863"/>
              </a:lnSpc>
              <a:spcBef>
                <a:spcPct val="0"/>
              </a:spcBef>
            </a:pPr>
            <a:r>
              <a:rPr lang="en-US" sz="1380" spc="82">
                <a:solidFill>
                  <a:srgbClr val="000000"/>
                </a:solidFill>
                <a:latin typeface="DM Sans"/>
                <a:ea typeface="DM Sans"/>
                <a:cs typeface="DM Sans"/>
                <a:sym typeface="DM Sans"/>
              </a:rPr>
              <a:t>Rating</a:t>
            </a:r>
            <a:r>
              <a:rPr lang="en-US" sz="1380" spc="82" u="none">
                <a:solidFill>
                  <a:srgbClr val="000000"/>
                </a:solidFill>
                <a:latin typeface="DM Sans"/>
                <a:ea typeface="DM Sans"/>
                <a:cs typeface="DM Sans"/>
                <a:sym typeface="DM Sans"/>
              </a:rPr>
              <a:t> tinggi seringkali menyembunyikan keluhan spesifik. Masalah utama yang berulang adalah "Ukuran &amp; Kesesuaian," bahkan pada ulasan bintang 4.</a:t>
            </a:r>
          </a:p>
        </p:txBody>
      </p:sp>
      <p:sp>
        <p:nvSpPr>
          <p:cNvPr name="TextBox 11" id="11"/>
          <p:cNvSpPr txBox="true"/>
          <p:nvPr/>
        </p:nvSpPr>
        <p:spPr>
          <a:xfrm rot="0">
            <a:off x="13021543" y="7739386"/>
            <a:ext cx="3431152" cy="1143454"/>
          </a:xfrm>
          <a:prstGeom prst="rect">
            <a:avLst/>
          </a:prstGeom>
        </p:spPr>
        <p:txBody>
          <a:bodyPr anchor="t" rtlCol="false" tIns="0" lIns="0" bIns="0" rIns="0">
            <a:spAutoFit/>
          </a:bodyPr>
          <a:lstStyle/>
          <a:p>
            <a:pPr algn="just" marL="0" indent="0" lvl="0">
              <a:lnSpc>
                <a:spcPts val="1863"/>
              </a:lnSpc>
              <a:spcBef>
                <a:spcPct val="0"/>
              </a:spcBef>
            </a:pPr>
            <a:r>
              <a:rPr lang="en-US" sz="1380" spc="82">
                <a:solidFill>
                  <a:srgbClr val="000000"/>
                </a:solidFill>
                <a:latin typeface="DM Sans"/>
                <a:ea typeface="DM Sans"/>
                <a:cs typeface="DM Sans"/>
                <a:sym typeface="DM Sans"/>
              </a:rPr>
              <a:t>Dit</a:t>
            </a:r>
            <a:r>
              <a:rPr lang="en-US" sz="1380" spc="82" u="none">
                <a:solidFill>
                  <a:srgbClr val="000000"/>
                </a:solidFill>
                <a:latin typeface="DM Sans"/>
                <a:ea typeface="DM Sans"/>
                <a:cs typeface="DM Sans"/>
                <a:sym typeface="DM Sans"/>
              </a:rPr>
              <a:t>emukan adanya "Permata Tersembunyi" (potensi promosi yang terlewat) dan "Pembunuh Senyap" (produk berisiko yang merusak reputasi).</a:t>
            </a:r>
          </a:p>
        </p:txBody>
      </p:sp>
      <p:sp>
        <p:nvSpPr>
          <p:cNvPr name="TextBox 12" id="12"/>
          <p:cNvSpPr txBox="true"/>
          <p:nvPr/>
        </p:nvSpPr>
        <p:spPr>
          <a:xfrm rot="0">
            <a:off x="13054677" y="4507351"/>
            <a:ext cx="3431152" cy="913313"/>
          </a:xfrm>
          <a:prstGeom prst="rect">
            <a:avLst/>
          </a:prstGeom>
        </p:spPr>
        <p:txBody>
          <a:bodyPr anchor="t" rtlCol="false" tIns="0" lIns="0" bIns="0" rIns="0">
            <a:spAutoFit/>
          </a:bodyPr>
          <a:lstStyle/>
          <a:p>
            <a:pPr algn="just" marL="0" indent="0" lvl="0">
              <a:lnSpc>
                <a:spcPts val="1863"/>
              </a:lnSpc>
              <a:spcBef>
                <a:spcPct val="0"/>
              </a:spcBef>
            </a:pPr>
            <a:r>
              <a:rPr lang="en-US" sz="1380" spc="82">
                <a:solidFill>
                  <a:srgbClr val="000000"/>
                </a:solidFill>
                <a:latin typeface="DM Sans"/>
                <a:ea typeface="DM Sans"/>
                <a:cs typeface="DM Sans"/>
                <a:sym typeface="DM Sans"/>
              </a:rPr>
              <a:t>P</a:t>
            </a:r>
            <a:r>
              <a:rPr lang="en-US" sz="1380" spc="82" u="none">
                <a:solidFill>
                  <a:srgbClr val="000000"/>
                </a:solidFill>
                <a:latin typeface="DM Sans"/>
                <a:ea typeface="DM Sans"/>
                <a:cs typeface="DM Sans"/>
                <a:sym typeface="DM Sans"/>
              </a:rPr>
              <a:t>elanggan muda fokus pada "Gaya," sedangkan pelanggan senior (46+) adalah "penanda kualitas" yang sangat peduli pada "Kualitas Kain".</a:t>
            </a:r>
          </a:p>
        </p:txBody>
      </p:sp>
      <p:sp>
        <p:nvSpPr>
          <p:cNvPr name="TextBox 13" id="13"/>
          <p:cNvSpPr txBox="true"/>
          <p:nvPr/>
        </p:nvSpPr>
        <p:spPr>
          <a:xfrm rot="0">
            <a:off x="1762025" y="5925083"/>
            <a:ext cx="2187761" cy="1616085"/>
          </a:xfrm>
          <a:prstGeom prst="rect">
            <a:avLst/>
          </a:prstGeom>
        </p:spPr>
        <p:txBody>
          <a:bodyPr anchor="t" rtlCol="false" tIns="0" lIns="0" bIns="0" rIns="0">
            <a:spAutoFit/>
          </a:bodyPr>
          <a:lstStyle/>
          <a:p>
            <a:pPr algn="l">
              <a:lnSpc>
                <a:spcPts val="11281"/>
              </a:lnSpc>
            </a:pPr>
            <a:r>
              <a:rPr lang="en-US" b="true" sz="11630">
                <a:solidFill>
                  <a:srgbClr val="1C2120"/>
                </a:solidFill>
                <a:latin typeface="Poppins Bold"/>
                <a:ea typeface="Poppins Bold"/>
                <a:cs typeface="Poppins Bold"/>
                <a:sym typeface="Poppins Bold"/>
              </a:rPr>
              <a:t>KT</a:t>
            </a:r>
          </a:p>
        </p:txBody>
      </p:sp>
      <p:sp>
        <p:nvSpPr>
          <p:cNvPr name="TextBox 14" id="14"/>
          <p:cNvSpPr txBox="true"/>
          <p:nvPr/>
        </p:nvSpPr>
        <p:spPr>
          <a:xfrm rot="0">
            <a:off x="12960937" y="5885839"/>
            <a:ext cx="2110871" cy="1616085"/>
          </a:xfrm>
          <a:prstGeom prst="rect">
            <a:avLst/>
          </a:prstGeom>
        </p:spPr>
        <p:txBody>
          <a:bodyPr anchor="t" rtlCol="false" tIns="0" lIns="0" bIns="0" rIns="0">
            <a:spAutoFit/>
          </a:bodyPr>
          <a:lstStyle/>
          <a:p>
            <a:pPr algn="l">
              <a:lnSpc>
                <a:spcPts val="11281"/>
              </a:lnSpc>
            </a:pPr>
            <a:r>
              <a:rPr lang="en-US" b="true" sz="11630">
                <a:solidFill>
                  <a:srgbClr val="1C2120"/>
                </a:solidFill>
                <a:latin typeface="Poppins Bold"/>
                <a:ea typeface="Poppins Bold"/>
                <a:cs typeface="Poppins Bold"/>
                <a:sym typeface="Poppins Bold"/>
              </a:rPr>
              <a:t>A</a:t>
            </a:r>
          </a:p>
        </p:txBody>
      </p:sp>
      <p:sp>
        <p:nvSpPr>
          <p:cNvPr name="TextBox 15" id="15"/>
          <p:cNvSpPr txBox="true"/>
          <p:nvPr/>
        </p:nvSpPr>
        <p:spPr>
          <a:xfrm rot="0">
            <a:off x="13022113" y="2595991"/>
            <a:ext cx="1872183" cy="1616085"/>
          </a:xfrm>
          <a:prstGeom prst="rect">
            <a:avLst/>
          </a:prstGeom>
        </p:spPr>
        <p:txBody>
          <a:bodyPr anchor="t" rtlCol="false" tIns="0" lIns="0" bIns="0" rIns="0">
            <a:spAutoFit/>
          </a:bodyPr>
          <a:lstStyle/>
          <a:p>
            <a:pPr algn="l">
              <a:lnSpc>
                <a:spcPts val="11281"/>
              </a:lnSpc>
            </a:pPr>
            <a:r>
              <a:rPr lang="en-US" b="true" sz="11630">
                <a:solidFill>
                  <a:srgbClr val="1C2120"/>
                </a:solidFill>
                <a:latin typeface="Poppins Bold"/>
                <a:ea typeface="Poppins Bold"/>
                <a:cs typeface="Poppins Bold"/>
                <a:sym typeface="Poppins Bold"/>
              </a:rPr>
              <a:t>P</a:t>
            </a:r>
          </a:p>
        </p:txBody>
      </p:sp>
      <p:sp>
        <p:nvSpPr>
          <p:cNvPr name="TextBox 16" id="16"/>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27</a:t>
            </a:r>
          </a:p>
        </p:txBody>
      </p:sp>
      <p:sp>
        <p:nvSpPr>
          <p:cNvPr name="TextBox 17" id="17"/>
          <p:cNvSpPr txBox="true"/>
          <p:nvPr/>
        </p:nvSpPr>
        <p:spPr>
          <a:xfrm rot="0">
            <a:off x="2241722" y="9380537"/>
            <a:ext cx="13804556" cy="658181"/>
          </a:xfrm>
          <a:prstGeom prst="rect">
            <a:avLst/>
          </a:prstGeom>
        </p:spPr>
        <p:txBody>
          <a:bodyPr anchor="t" rtlCol="false" tIns="0" lIns="0" bIns="0" rIns="0">
            <a:spAutoFit/>
          </a:bodyPr>
          <a:lstStyle/>
          <a:p>
            <a:pPr algn="ctr">
              <a:lnSpc>
                <a:spcPts val="2685"/>
              </a:lnSpc>
              <a:spcBef>
                <a:spcPct val="0"/>
              </a:spcBef>
            </a:pPr>
            <a:r>
              <a:rPr lang="en-US" sz="1917" spc="-157">
                <a:solidFill>
                  <a:srgbClr val="000000"/>
                </a:solidFill>
                <a:latin typeface="DM Sans"/>
                <a:ea typeface="DM Sans"/>
                <a:cs typeface="DM Sans"/>
                <a:sym typeface="DM Sans"/>
              </a:rPr>
              <a:t>Ulasan pelanggan adalah aset strategis. Dengan bantuan IBM Granite, data kualitatif ini dapat diubah menjadi aksi nyata untuk meningkatkan produk, pemasaran, dan retensi.</a:t>
            </a:r>
          </a:p>
        </p:txBody>
      </p:sp>
    </p:spTree>
  </p:cSld>
  <p:clrMapOvr>
    <a:masterClrMapping/>
  </p:clrMapOvr>
  <p:transition spd="fast">
    <p:fade/>
  </p:transition>
</p:sld>
</file>

<file path=ppt/slides/slide2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28</a:t>
            </a:r>
          </a:p>
        </p:txBody>
      </p:sp>
      <p:sp>
        <p:nvSpPr>
          <p:cNvPr name="TextBox 3" id="3"/>
          <p:cNvSpPr txBox="true"/>
          <p:nvPr/>
        </p:nvSpPr>
        <p:spPr>
          <a:xfrm rot="0">
            <a:off x="4956661" y="1520516"/>
            <a:ext cx="7527871" cy="919582"/>
          </a:xfrm>
          <a:prstGeom prst="rect">
            <a:avLst/>
          </a:prstGeom>
        </p:spPr>
        <p:txBody>
          <a:bodyPr anchor="t" rtlCol="false" tIns="0" lIns="0" bIns="0" rIns="0">
            <a:spAutoFit/>
          </a:bodyPr>
          <a:lstStyle/>
          <a:p>
            <a:pPr algn="ctr">
              <a:lnSpc>
                <a:spcPts val="6413"/>
              </a:lnSpc>
            </a:pPr>
            <a:r>
              <a:rPr lang="en-US" b="true" sz="6611">
                <a:solidFill>
                  <a:srgbClr val="1C2120"/>
                </a:solidFill>
                <a:latin typeface="Poppins Bold"/>
                <a:ea typeface="Poppins Bold"/>
                <a:cs typeface="Poppins Bold"/>
                <a:sym typeface="Poppins Bold"/>
              </a:rPr>
              <a:t>REKOMENDASI</a:t>
            </a:r>
          </a:p>
        </p:txBody>
      </p:sp>
      <p:sp>
        <p:nvSpPr>
          <p:cNvPr name="TextBox 4" id="4"/>
          <p:cNvSpPr txBox="true"/>
          <p:nvPr/>
        </p:nvSpPr>
        <p:spPr>
          <a:xfrm rot="0">
            <a:off x="6289912" y="2257483"/>
            <a:ext cx="4959879" cy="431800"/>
          </a:xfrm>
          <a:prstGeom prst="rect">
            <a:avLst/>
          </a:prstGeom>
        </p:spPr>
        <p:txBody>
          <a:bodyPr anchor="t" rtlCol="false" tIns="0" lIns="0" bIns="0" rIns="0">
            <a:spAutoFit/>
          </a:bodyPr>
          <a:lstStyle/>
          <a:p>
            <a:pPr algn="ctr">
              <a:lnSpc>
                <a:spcPts val="3500"/>
              </a:lnSpc>
              <a:spcBef>
                <a:spcPct val="0"/>
              </a:spcBef>
            </a:pPr>
            <a:r>
              <a:rPr lang="en-US" sz="2500" spc="-205">
                <a:solidFill>
                  <a:srgbClr val="000000"/>
                </a:solidFill>
                <a:latin typeface="DM Sans"/>
                <a:ea typeface="DM Sans"/>
                <a:cs typeface="DM Sans"/>
                <a:sym typeface="DM Sans"/>
              </a:rPr>
              <a:t> Mengubah Wawasan Menjadi Nilai Bisnis</a:t>
            </a:r>
          </a:p>
        </p:txBody>
      </p:sp>
      <p:sp>
        <p:nvSpPr>
          <p:cNvPr name="TextBox 5" id="5"/>
          <p:cNvSpPr txBox="true"/>
          <p:nvPr/>
        </p:nvSpPr>
        <p:spPr>
          <a:xfrm rot="0">
            <a:off x="1415695" y="3257980"/>
            <a:ext cx="14708312" cy="2419150"/>
          </a:xfrm>
          <a:prstGeom prst="rect">
            <a:avLst/>
          </a:prstGeom>
        </p:spPr>
        <p:txBody>
          <a:bodyPr anchor="t" rtlCol="false" tIns="0" lIns="0" bIns="0" rIns="0">
            <a:spAutoFit/>
          </a:bodyPr>
          <a:lstStyle/>
          <a:p>
            <a:pPr algn="ctr">
              <a:lnSpc>
                <a:spcPts val="4725"/>
              </a:lnSpc>
              <a:spcBef>
                <a:spcPct val="0"/>
              </a:spcBef>
            </a:pPr>
            <a:r>
              <a:rPr lang="en-US" sz="3375" spc="-276">
                <a:solidFill>
                  <a:srgbClr val="000000"/>
                </a:solidFill>
                <a:latin typeface="Poppins"/>
                <a:ea typeface="Poppins"/>
                <a:cs typeface="Poppins"/>
                <a:sym typeface="Poppins"/>
              </a:rPr>
              <a:t>“</a:t>
            </a:r>
            <a:r>
              <a:rPr lang="en-US" sz="3375" spc="-276">
                <a:solidFill>
                  <a:srgbClr val="000000"/>
                </a:solidFill>
                <a:latin typeface="Poppins"/>
                <a:ea typeface="Poppins"/>
                <a:cs typeface="Poppins"/>
                <a:sym typeface="Poppins"/>
              </a:rPr>
              <a:t>Berdasarkan temuan utama, kami merekomendasikan tiga area fokus strategis:</a:t>
            </a:r>
          </a:p>
          <a:p>
            <a:pPr algn="just">
              <a:lnSpc>
                <a:spcPts val="4725"/>
              </a:lnSpc>
              <a:spcBef>
                <a:spcPct val="0"/>
              </a:spcBef>
            </a:pPr>
            <a:r>
              <a:rPr lang="en-US" sz="3375" spc="-276">
                <a:solidFill>
                  <a:srgbClr val="000000"/>
                </a:solidFill>
                <a:latin typeface="Poppins"/>
                <a:ea typeface="Poppins"/>
                <a:cs typeface="Poppins"/>
                <a:sym typeface="Poppins"/>
              </a:rPr>
              <a:t>Meningkatkan Kualitas &amp; Kesesuaian Produk</a:t>
            </a:r>
          </a:p>
          <a:p>
            <a:pPr algn="just">
              <a:lnSpc>
                <a:spcPts val="4725"/>
              </a:lnSpc>
              <a:spcBef>
                <a:spcPct val="0"/>
              </a:spcBef>
            </a:pPr>
            <a:r>
              <a:rPr lang="en-US" sz="3375" spc="-276">
                <a:solidFill>
                  <a:srgbClr val="000000"/>
                </a:solidFill>
                <a:latin typeface="Poppins"/>
                <a:ea typeface="Poppins"/>
                <a:cs typeface="Poppins"/>
                <a:sym typeface="Poppins"/>
              </a:rPr>
              <a:t>Mengoptimalkan Pemasaran &amp; Pengalaman E-Commerce</a:t>
            </a:r>
          </a:p>
          <a:p>
            <a:pPr algn="just">
              <a:lnSpc>
                <a:spcPts val="4725"/>
              </a:lnSpc>
              <a:spcBef>
                <a:spcPct val="0"/>
              </a:spcBef>
            </a:pPr>
            <a:r>
              <a:rPr lang="en-US" sz="3375" spc="-276">
                <a:solidFill>
                  <a:srgbClr val="000000"/>
                </a:solidFill>
                <a:latin typeface="Poppins"/>
                <a:ea typeface="Poppins"/>
                <a:cs typeface="Poppins"/>
                <a:sym typeface="Poppins"/>
              </a:rPr>
              <a:t>Memanfaatkan Produk Berpotensi Tinggi”</a:t>
            </a:r>
          </a:p>
        </p:txBody>
      </p:sp>
    </p:spTree>
  </p:cSld>
  <p:clrMapOvr>
    <a:masterClrMapping/>
  </p:clrMapOvr>
  <p:transition spd="fast">
    <p:fade/>
  </p:transition>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32486" y="2583891"/>
            <a:ext cx="792428" cy="792428"/>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AD7D4"/>
            </a:solidFill>
          </p:spPr>
        </p:sp>
        <p:sp>
          <p:nvSpPr>
            <p:cNvPr name="TextBox 4" id="4"/>
            <p:cNvSpPr txBox="true"/>
            <p:nvPr/>
          </p:nvSpPr>
          <p:spPr>
            <a:xfrm>
              <a:off x="76200" y="161925"/>
              <a:ext cx="660400" cy="574675"/>
            </a:xfrm>
            <a:prstGeom prst="rect">
              <a:avLst/>
            </a:prstGeom>
          </p:spPr>
          <p:txBody>
            <a:bodyPr anchor="ctr" rtlCol="false" tIns="50800" lIns="50800" bIns="50800" rIns="50800"/>
            <a:lstStyle/>
            <a:p>
              <a:pPr algn="ctr">
                <a:lnSpc>
                  <a:spcPts val="1925"/>
                </a:lnSpc>
              </a:pPr>
              <a:r>
                <a:rPr lang="en-US" sz="2500" spc="-205">
                  <a:solidFill>
                    <a:srgbClr val="000000"/>
                  </a:solidFill>
                  <a:latin typeface="Public Sans"/>
                  <a:ea typeface="Public Sans"/>
                  <a:cs typeface="Public Sans"/>
                  <a:sym typeface="Public Sans"/>
                </a:rPr>
                <a:t>1</a:t>
              </a:r>
            </a:p>
          </p:txBody>
        </p:sp>
      </p:grpSp>
      <p:grpSp>
        <p:nvGrpSpPr>
          <p:cNvPr name="Group 5" id="5"/>
          <p:cNvGrpSpPr/>
          <p:nvPr/>
        </p:nvGrpSpPr>
        <p:grpSpPr>
          <a:xfrm rot="0">
            <a:off x="1295515" y="3669841"/>
            <a:ext cx="258799" cy="258799"/>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AD7D4"/>
            </a:solidFill>
          </p:spPr>
        </p:sp>
        <p:sp>
          <p:nvSpPr>
            <p:cNvPr name="TextBox 7" id="7"/>
            <p:cNvSpPr txBox="true"/>
            <p:nvPr/>
          </p:nvSpPr>
          <p:spPr>
            <a:xfrm>
              <a:off x="76200" y="161925"/>
              <a:ext cx="660400" cy="574675"/>
            </a:xfrm>
            <a:prstGeom prst="rect">
              <a:avLst/>
            </a:prstGeom>
          </p:spPr>
          <p:txBody>
            <a:bodyPr anchor="ctr" rtlCol="false" tIns="50800" lIns="50800" bIns="50800" rIns="50800"/>
            <a:lstStyle/>
            <a:p>
              <a:pPr algn="ctr">
                <a:lnSpc>
                  <a:spcPts val="1925"/>
                </a:lnSpc>
              </a:pPr>
            </a:p>
          </p:txBody>
        </p:sp>
      </p:grpSp>
      <p:grpSp>
        <p:nvGrpSpPr>
          <p:cNvPr name="Group 8" id="8"/>
          <p:cNvGrpSpPr/>
          <p:nvPr/>
        </p:nvGrpSpPr>
        <p:grpSpPr>
          <a:xfrm rot="0">
            <a:off x="1295515" y="4376753"/>
            <a:ext cx="258799" cy="258799"/>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AD7D4"/>
            </a:solidFill>
          </p:spPr>
        </p:sp>
        <p:sp>
          <p:nvSpPr>
            <p:cNvPr name="TextBox 10" id="10"/>
            <p:cNvSpPr txBox="true"/>
            <p:nvPr/>
          </p:nvSpPr>
          <p:spPr>
            <a:xfrm>
              <a:off x="76200" y="161925"/>
              <a:ext cx="660400" cy="574675"/>
            </a:xfrm>
            <a:prstGeom prst="rect">
              <a:avLst/>
            </a:prstGeom>
          </p:spPr>
          <p:txBody>
            <a:bodyPr anchor="ctr" rtlCol="false" tIns="50800" lIns="50800" bIns="50800" rIns="50800"/>
            <a:lstStyle/>
            <a:p>
              <a:pPr algn="ctr">
                <a:lnSpc>
                  <a:spcPts val="1925"/>
                </a:lnSpc>
              </a:pPr>
            </a:p>
          </p:txBody>
        </p:sp>
      </p:grpSp>
      <p:grpSp>
        <p:nvGrpSpPr>
          <p:cNvPr name="Group 11" id="11"/>
          <p:cNvGrpSpPr/>
          <p:nvPr/>
        </p:nvGrpSpPr>
        <p:grpSpPr>
          <a:xfrm rot="0">
            <a:off x="695830" y="5836139"/>
            <a:ext cx="792428" cy="792428"/>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AD7D4"/>
            </a:solidFill>
          </p:spPr>
        </p:sp>
        <p:sp>
          <p:nvSpPr>
            <p:cNvPr name="TextBox 13" id="13"/>
            <p:cNvSpPr txBox="true"/>
            <p:nvPr/>
          </p:nvSpPr>
          <p:spPr>
            <a:xfrm>
              <a:off x="76200" y="161925"/>
              <a:ext cx="660400" cy="574675"/>
            </a:xfrm>
            <a:prstGeom prst="rect">
              <a:avLst/>
            </a:prstGeom>
          </p:spPr>
          <p:txBody>
            <a:bodyPr anchor="ctr" rtlCol="false" tIns="50800" lIns="50800" bIns="50800" rIns="50800"/>
            <a:lstStyle/>
            <a:p>
              <a:pPr algn="ctr">
                <a:lnSpc>
                  <a:spcPts val="1925"/>
                </a:lnSpc>
              </a:pPr>
              <a:r>
                <a:rPr lang="en-US" sz="2500" spc="-205">
                  <a:solidFill>
                    <a:srgbClr val="000000"/>
                  </a:solidFill>
                  <a:latin typeface="Public Sans"/>
                  <a:ea typeface="Public Sans"/>
                  <a:cs typeface="Public Sans"/>
                  <a:sym typeface="Public Sans"/>
                </a:rPr>
                <a:t>2</a:t>
              </a:r>
            </a:p>
          </p:txBody>
        </p:sp>
      </p:grpSp>
      <p:grpSp>
        <p:nvGrpSpPr>
          <p:cNvPr name="Group 14" id="14"/>
          <p:cNvGrpSpPr/>
          <p:nvPr/>
        </p:nvGrpSpPr>
        <p:grpSpPr>
          <a:xfrm rot="0">
            <a:off x="1358859" y="6922089"/>
            <a:ext cx="258799" cy="258799"/>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AD7D4"/>
            </a:solidFill>
          </p:spPr>
        </p:sp>
        <p:sp>
          <p:nvSpPr>
            <p:cNvPr name="TextBox 16" id="16"/>
            <p:cNvSpPr txBox="true"/>
            <p:nvPr/>
          </p:nvSpPr>
          <p:spPr>
            <a:xfrm>
              <a:off x="76200" y="161925"/>
              <a:ext cx="660400" cy="574675"/>
            </a:xfrm>
            <a:prstGeom prst="rect">
              <a:avLst/>
            </a:prstGeom>
          </p:spPr>
          <p:txBody>
            <a:bodyPr anchor="ctr" rtlCol="false" tIns="50800" lIns="50800" bIns="50800" rIns="50800"/>
            <a:lstStyle/>
            <a:p>
              <a:pPr algn="ctr">
                <a:lnSpc>
                  <a:spcPts val="1925"/>
                </a:lnSpc>
              </a:pPr>
            </a:p>
          </p:txBody>
        </p:sp>
      </p:grpSp>
      <p:grpSp>
        <p:nvGrpSpPr>
          <p:cNvPr name="Group 17" id="17"/>
          <p:cNvGrpSpPr/>
          <p:nvPr/>
        </p:nvGrpSpPr>
        <p:grpSpPr>
          <a:xfrm rot="0">
            <a:off x="1358859" y="7705201"/>
            <a:ext cx="258799" cy="258799"/>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AD7D4"/>
            </a:solidFill>
          </p:spPr>
        </p:sp>
        <p:sp>
          <p:nvSpPr>
            <p:cNvPr name="TextBox 19" id="19"/>
            <p:cNvSpPr txBox="true"/>
            <p:nvPr/>
          </p:nvSpPr>
          <p:spPr>
            <a:xfrm>
              <a:off x="76200" y="161925"/>
              <a:ext cx="660400" cy="574675"/>
            </a:xfrm>
            <a:prstGeom prst="rect">
              <a:avLst/>
            </a:prstGeom>
          </p:spPr>
          <p:txBody>
            <a:bodyPr anchor="ctr" rtlCol="false" tIns="50800" lIns="50800" bIns="50800" rIns="50800"/>
            <a:lstStyle/>
            <a:p>
              <a:pPr algn="ctr">
                <a:lnSpc>
                  <a:spcPts val="1925"/>
                </a:lnSpc>
              </a:pPr>
            </a:p>
          </p:txBody>
        </p:sp>
      </p:grpSp>
      <p:sp>
        <p:nvSpPr>
          <p:cNvPr name="Freeform 20" id="20"/>
          <p:cNvSpPr/>
          <p:nvPr/>
        </p:nvSpPr>
        <p:spPr>
          <a:xfrm flipH="false" flipV="false" rot="0">
            <a:off x="10165278" y="2315090"/>
            <a:ext cx="7094022" cy="7094022"/>
          </a:xfrm>
          <a:custGeom>
            <a:avLst/>
            <a:gdLst/>
            <a:ahLst/>
            <a:cxnLst/>
            <a:rect r="r" b="b" t="t" l="l"/>
            <a:pathLst>
              <a:path h="7094022" w="7094022">
                <a:moveTo>
                  <a:pt x="0" y="0"/>
                </a:moveTo>
                <a:lnTo>
                  <a:pt x="7094022" y="0"/>
                </a:lnTo>
                <a:lnTo>
                  <a:pt x="7094022" y="7094022"/>
                </a:lnTo>
                <a:lnTo>
                  <a:pt x="0" y="7094022"/>
                </a:lnTo>
                <a:lnTo>
                  <a:pt x="0" y="0"/>
                </a:lnTo>
                <a:close/>
              </a:path>
            </a:pathLst>
          </a:custGeom>
          <a:blipFill>
            <a:blip r:embed="rId2"/>
            <a:stretch>
              <a:fillRect l="0" t="0" r="0" b="0"/>
            </a:stretch>
          </a:blipFill>
        </p:spPr>
      </p:sp>
      <p:sp>
        <p:nvSpPr>
          <p:cNvPr name="TextBox 21" id="21"/>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29</a:t>
            </a:r>
          </a:p>
        </p:txBody>
      </p:sp>
      <p:sp>
        <p:nvSpPr>
          <p:cNvPr name="TextBox 22" id="22"/>
          <p:cNvSpPr txBox="true"/>
          <p:nvPr/>
        </p:nvSpPr>
        <p:spPr>
          <a:xfrm rot="0">
            <a:off x="3070711" y="533660"/>
            <a:ext cx="11284434" cy="1399577"/>
          </a:xfrm>
          <a:prstGeom prst="rect">
            <a:avLst/>
          </a:prstGeom>
        </p:spPr>
        <p:txBody>
          <a:bodyPr anchor="t" rtlCol="false" tIns="0" lIns="0" bIns="0" rIns="0">
            <a:spAutoFit/>
          </a:bodyPr>
          <a:lstStyle/>
          <a:p>
            <a:pPr algn="ctr">
              <a:lnSpc>
                <a:spcPts val="5173"/>
              </a:lnSpc>
            </a:pPr>
            <a:r>
              <a:rPr lang="en-US" b="true" sz="5333">
                <a:solidFill>
                  <a:srgbClr val="1C2120"/>
                </a:solidFill>
                <a:latin typeface="Poppins Bold"/>
                <a:ea typeface="Poppins Bold"/>
                <a:cs typeface="Poppins Bold"/>
                <a:sym typeface="Poppins Bold"/>
              </a:rPr>
              <a:t>REKOMENDASI  UNTUK TIM PRODUK &amp; JAMINAN KUALITAS</a:t>
            </a:r>
          </a:p>
        </p:txBody>
      </p:sp>
      <p:sp>
        <p:nvSpPr>
          <p:cNvPr name="TextBox 23" id="23"/>
          <p:cNvSpPr txBox="true"/>
          <p:nvPr/>
        </p:nvSpPr>
        <p:spPr>
          <a:xfrm rot="0">
            <a:off x="1582614" y="2726105"/>
            <a:ext cx="5461265" cy="441325"/>
          </a:xfrm>
          <a:prstGeom prst="rect">
            <a:avLst/>
          </a:prstGeom>
        </p:spPr>
        <p:txBody>
          <a:bodyPr anchor="t" rtlCol="false" tIns="0" lIns="0" bIns="0" rIns="0">
            <a:spAutoFit/>
          </a:bodyPr>
          <a:lstStyle/>
          <a:p>
            <a:pPr algn="ctr">
              <a:lnSpc>
                <a:spcPts val="3500"/>
              </a:lnSpc>
              <a:spcBef>
                <a:spcPct val="0"/>
              </a:spcBef>
            </a:pPr>
            <a:r>
              <a:rPr lang="en-US" b="true" sz="2500" spc="-205">
                <a:solidFill>
                  <a:srgbClr val="000000"/>
                </a:solidFill>
                <a:latin typeface="Public Sans Bold"/>
                <a:ea typeface="Public Sans Bold"/>
                <a:cs typeface="Public Sans Bold"/>
                <a:sym typeface="Public Sans Bold"/>
              </a:rPr>
              <a:t>Terapka</a:t>
            </a:r>
            <a:r>
              <a:rPr lang="en-US" b="true" sz="2500" spc="-205">
                <a:solidFill>
                  <a:srgbClr val="000000"/>
                </a:solidFill>
                <a:latin typeface="Public Sans Bold"/>
                <a:ea typeface="Public Sans Bold"/>
                <a:cs typeface="Public Sans Bold"/>
                <a:sym typeface="Public Sans Bold"/>
              </a:rPr>
              <a:t>n Sistem "Peringatan Dini Kualitas"</a:t>
            </a:r>
          </a:p>
        </p:txBody>
      </p:sp>
      <p:sp>
        <p:nvSpPr>
          <p:cNvPr name="TextBox 24" id="24"/>
          <p:cNvSpPr txBox="true"/>
          <p:nvPr/>
        </p:nvSpPr>
        <p:spPr>
          <a:xfrm rot="0">
            <a:off x="1790898" y="3641266"/>
            <a:ext cx="5061390" cy="735487"/>
          </a:xfrm>
          <a:prstGeom prst="rect">
            <a:avLst/>
          </a:prstGeom>
        </p:spPr>
        <p:txBody>
          <a:bodyPr anchor="t" rtlCol="false" tIns="0" lIns="0" bIns="0" rIns="0">
            <a:spAutoFit/>
          </a:bodyPr>
          <a:lstStyle/>
          <a:p>
            <a:pPr algn="l">
              <a:lnSpc>
                <a:spcPts val="1986"/>
              </a:lnSpc>
              <a:spcBef>
                <a:spcPct val="0"/>
              </a:spcBef>
            </a:pPr>
            <a:r>
              <a:rPr lang="en-US" sz="1418" spc="-116">
                <a:solidFill>
                  <a:srgbClr val="000000"/>
                </a:solidFill>
                <a:latin typeface="Public Sans"/>
                <a:ea typeface="Public Sans"/>
                <a:cs typeface="Public Sans"/>
                <a:sym typeface="Public Sans"/>
              </a:rPr>
              <a:t>Aksi: Secara otomatis memicu tinjauan produk jika ada peningkatan keluhan terkait kualitas kain dari demografi usia 46+.</a:t>
            </a:r>
          </a:p>
          <a:p>
            <a:pPr algn="l">
              <a:lnSpc>
                <a:spcPts val="1986"/>
              </a:lnSpc>
              <a:spcBef>
                <a:spcPct val="0"/>
              </a:spcBef>
            </a:pPr>
            <a:r>
              <a:rPr lang="en-US" sz="1418" spc="-116">
                <a:solidFill>
                  <a:srgbClr val="000000"/>
                </a:solidFill>
                <a:latin typeface="Public Sans"/>
                <a:ea typeface="Public Sans"/>
                <a:cs typeface="Public Sans"/>
                <a:sym typeface="Public Sans"/>
              </a:rPr>
              <a:t>.</a:t>
            </a:r>
          </a:p>
        </p:txBody>
      </p:sp>
      <p:sp>
        <p:nvSpPr>
          <p:cNvPr name="TextBox 25" id="25"/>
          <p:cNvSpPr txBox="true"/>
          <p:nvPr/>
        </p:nvSpPr>
        <p:spPr>
          <a:xfrm rot="0">
            <a:off x="1790898" y="4348178"/>
            <a:ext cx="5061390" cy="487837"/>
          </a:xfrm>
          <a:prstGeom prst="rect">
            <a:avLst/>
          </a:prstGeom>
        </p:spPr>
        <p:txBody>
          <a:bodyPr anchor="t" rtlCol="false" tIns="0" lIns="0" bIns="0" rIns="0">
            <a:spAutoFit/>
          </a:bodyPr>
          <a:lstStyle/>
          <a:p>
            <a:pPr algn="l">
              <a:lnSpc>
                <a:spcPts val="1986"/>
              </a:lnSpc>
              <a:spcBef>
                <a:spcPct val="0"/>
              </a:spcBef>
            </a:pPr>
            <a:r>
              <a:rPr lang="en-US" sz="1418" spc="-116">
                <a:solidFill>
                  <a:srgbClr val="000000"/>
                </a:solidFill>
                <a:latin typeface="Public Sans"/>
                <a:ea typeface="Public Sans"/>
                <a:cs typeface="Public Sans"/>
                <a:sym typeface="Public Sans"/>
              </a:rPr>
              <a:t>Dampa</a:t>
            </a:r>
            <a:r>
              <a:rPr lang="en-US" sz="1418" spc="-116">
                <a:solidFill>
                  <a:srgbClr val="000000"/>
                </a:solidFill>
                <a:latin typeface="Public Sans"/>
                <a:ea typeface="Public Sans"/>
                <a:cs typeface="Public Sans"/>
                <a:sym typeface="Public Sans"/>
              </a:rPr>
              <a:t>k yang Diharapkan: Mencegah masalah kualitas meluas dan meningkatkan loyalitas pelanggan bernilai tinggi.</a:t>
            </a:r>
          </a:p>
        </p:txBody>
      </p:sp>
      <p:sp>
        <p:nvSpPr>
          <p:cNvPr name="TextBox 26" id="26"/>
          <p:cNvSpPr txBox="true"/>
          <p:nvPr/>
        </p:nvSpPr>
        <p:spPr>
          <a:xfrm rot="0">
            <a:off x="1766557" y="5978354"/>
            <a:ext cx="6180799" cy="441325"/>
          </a:xfrm>
          <a:prstGeom prst="rect">
            <a:avLst/>
          </a:prstGeom>
        </p:spPr>
        <p:txBody>
          <a:bodyPr anchor="t" rtlCol="false" tIns="0" lIns="0" bIns="0" rIns="0">
            <a:spAutoFit/>
          </a:bodyPr>
          <a:lstStyle/>
          <a:p>
            <a:pPr algn="ctr">
              <a:lnSpc>
                <a:spcPts val="3500"/>
              </a:lnSpc>
              <a:spcBef>
                <a:spcPct val="0"/>
              </a:spcBef>
            </a:pPr>
            <a:r>
              <a:rPr lang="en-US" b="true" sz="2500" spc="-205">
                <a:solidFill>
                  <a:srgbClr val="000000"/>
                </a:solidFill>
                <a:latin typeface="Public Sans Bold"/>
                <a:ea typeface="Public Sans Bold"/>
                <a:cs typeface="Public Sans Bold"/>
                <a:sym typeface="Public Sans Bold"/>
              </a:rPr>
              <a:t>Lakuka</a:t>
            </a:r>
            <a:r>
              <a:rPr lang="en-US" b="true" sz="2500" spc="-205">
                <a:solidFill>
                  <a:srgbClr val="000000"/>
                </a:solidFill>
                <a:latin typeface="Public Sans Bold"/>
                <a:ea typeface="Public Sans Bold"/>
                <a:cs typeface="Public Sans Bold"/>
                <a:sym typeface="Public Sans Bold"/>
              </a:rPr>
              <a:t>n Audit pada Produk "Pembunuh Senyap"</a:t>
            </a:r>
          </a:p>
        </p:txBody>
      </p:sp>
      <p:sp>
        <p:nvSpPr>
          <p:cNvPr name="TextBox 27" id="27"/>
          <p:cNvSpPr txBox="true"/>
          <p:nvPr/>
        </p:nvSpPr>
        <p:spPr>
          <a:xfrm rot="0">
            <a:off x="1854242" y="6893514"/>
            <a:ext cx="5061390" cy="735487"/>
          </a:xfrm>
          <a:prstGeom prst="rect">
            <a:avLst/>
          </a:prstGeom>
        </p:spPr>
        <p:txBody>
          <a:bodyPr anchor="t" rtlCol="false" tIns="0" lIns="0" bIns="0" rIns="0">
            <a:spAutoFit/>
          </a:bodyPr>
          <a:lstStyle/>
          <a:p>
            <a:pPr algn="l">
              <a:lnSpc>
                <a:spcPts val="1986"/>
              </a:lnSpc>
              <a:spcBef>
                <a:spcPct val="0"/>
              </a:spcBef>
            </a:pPr>
            <a:r>
              <a:rPr lang="en-US" sz="1418" spc="-116">
                <a:solidFill>
                  <a:srgbClr val="000000"/>
                </a:solidFill>
                <a:latin typeface="Public Sans"/>
                <a:ea typeface="Public Sans"/>
                <a:cs typeface="Public Sans"/>
                <a:sym typeface="Public Sans"/>
              </a:rPr>
              <a:t>Aksi: Lakukan analisis akar masalah pada produk dengan rating tinggi tapi rekomendasi rendah untuk menemukan isu fundamental (contoh: menyusut saat dicuci).</a:t>
            </a:r>
          </a:p>
        </p:txBody>
      </p:sp>
      <p:sp>
        <p:nvSpPr>
          <p:cNvPr name="TextBox 28" id="28"/>
          <p:cNvSpPr txBox="true"/>
          <p:nvPr/>
        </p:nvSpPr>
        <p:spPr>
          <a:xfrm rot="0">
            <a:off x="1854242" y="7676626"/>
            <a:ext cx="5061390" cy="487837"/>
          </a:xfrm>
          <a:prstGeom prst="rect">
            <a:avLst/>
          </a:prstGeom>
        </p:spPr>
        <p:txBody>
          <a:bodyPr anchor="t" rtlCol="false" tIns="0" lIns="0" bIns="0" rIns="0">
            <a:spAutoFit/>
          </a:bodyPr>
          <a:lstStyle/>
          <a:p>
            <a:pPr algn="l">
              <a:lnSpc>
                <a:spcPts val="1986"/>
              </a:lnSpc>
              <a:spcBef>
                <a:spcPct val="0"/>
              </a:spcBef>
            </a:pPr>
            <a:r>
              <a:rPr lang="en-US" sz="1418" spc="-116">
                <a:solidFill>
                  <a:srgbClr val="000000"/>
                </a:solidFill>
                <a:latin typeface="Public Sans"/>
                <a:ea typeface="Public Sans"/>
                <a:cs typeface="Public Sans"/>
                <a:sym typeface="Public Sans"/>
              </a:rPr>
              <a:t>Dampa</a:t>
            </a:r>
            <a:r>
              <a:rPr lang="en-US" sz="1418" spc="-116">
                <a:solidFill>
                  <a:srgbClr val="000000"/>
                </a:solidFill>
                <a:latin typeface="Public Sans"/>
                <a:ea typeface="Public Sans"/>
                <a:cs typeface="Public Sans"/>
                <a:sym typeface="Public Sans"/>
              </a:rPr>
              <a:t>k yang Diharapkan: Mengurangi umpan balik negatif dan melindungi reputasi merek.</a:t>
            </a:r>
          </a:p>
        </p:txBody>
      </p:sp>
    </p:spTree>
  </p:cSld>
  <p:clrMapOvr>
    <a:masterClrMapping/>
  </p:clrMapOvr>
  <p:transition spd="fast">
    <p:fade/>
  </p:transition>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3</a:t>
            </a:r>
          </a:p>
        </p:txBody>
      </p:sp>
      <p:grpSp>
        <p:nvGrpSpPr>
          <p:cNvPr name="Group 3" id="3"/>
          <p:cNvGrpSpPr/>
          <p:nvPr/>
        </p:nvGrpSpPr>
        <p:grpSpPr>
          <a:xfrm rot="0">
            <a:off x="15450540" y="-2127854"/>
            <a:ext cx="7454365" cy="4255707"/>
            <a:chOff x="0" y="0"/>
            <a:chExt cx="1963290" cy="1120845"/>
          </a:xfrm>
        </p:grpSpPr>
        <p:sp>
          <p:nvSpPr>
            <p:cNvPr name="Freeform 4" id="4"/>
            <p:cNvSpPr/>
            <p:nvPr/>
          </p:nvSpPr>
          <p:spPr>
            <a:xfrm flipH="false" flipV="false" rot="0">
              <a:off x="0" y="0"/>
              <a:ext cx="1963290" cy="1120845"/>
            </a:xfrm>
            <a:custGeom>
              <a:avLst/>
              <a:gdLst/>
              <a:ahLst/>
              <a:cxnLst/>
              <a:rect r="r" b="b" t="t" l="l"/>
              <a:pathLst>
                <a:path h="1120845" w="1963290">
                  <a:moveTo>
                    <a:pt x="0" y="0"/>
                  </a:moveTo>
                  <a:lnTo>
                    <a:pt x="1963290" y="0"/>
                  </a:lnTo>
                  <a:lnTo>
                    <a:pt x="1963290" y="1120845"/>
                  </a:lnTo>
                  <a:lnTo>
                    <a:pt x="0" y="1120845"/>
                  </a:lnTo>
                  <a:close/>
                </a:path>
              </a:pathLst>
            </a:custGeom>
            <a:solidFill>
              <a:srgbClr val="AAD7D4">
                <a:alpha val="55686"/>
              </a:srgbClr>
            </a:solidFill>
          </p:spPr>
        </p:sp>
        <p:sp>
          <p:nvSpPr>
            <p:cNvPr name="TextBox 5" id="5"/>
            <p:cNvSpPr txBox="true"/>
            <p:nvPr/>
          </p:nvSpPr>
          <p:spPr>
            <a:xfrm>
              <a:off x="0" y="-38100"/>
              <a:ext cx="1963290" cy="115894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4503470" y="7809128"/>
            <a:ext cx="7454365" cy="4255707"/>
            <a:chOff x="0" y="0"/>
            <a:chExt cx="1963290" cy="1120845"/>
          </a:xfrm>
        </p:grpSpPr>
        <p:sp>
          <p:nvSpPr>
            <p:cNvPr name="Freeform 7" id="7"/>
            <p:cNvSpPr/>
            <p:nvPr/>
          </p:nvSpPr>
          <p:spPr>
            <a:xfrm flipH="false" flipV="false" rot="0">
              <a:off x="0" y="0"/>
              <a:ext cx="1963290" cy="1120845"/>
            </a:xfrm>
            <a:custGeom>
              <a:avLst/>
              <a:gdLst/>
              <a:ahLst/>
              <a:cxnLst/>
              <a:rect r="r" b="b" t="t" l="l"/>
              <a:pathLst>
                <a:path h="1120845" w="1963290">
                  <a:moveTo>
                    <a:pt x="0" y="0"/>
                  </a:moveTo>
                  <a:lnTo>
                    <a:pt x="1963290" y="0"/>
                  </a:lnTo>
                  <a:lnTo>
                    <a:pt x="1963290" y="1120845"/>
                  </a:lnTo>
                  <a:lnTo>
                    <a:pt x="0" y="1120845"/>
                  </a:lnTo>
                  <a:close/>
                </a:path>
              </a:pathLst>
            </a:custGeom>
            <a:solidFill>
              <a:srgbClr val="AAD7D4">
                <a:alpha val="55686"/>
              </a:srgbClr>
            </a:solidFill>
          </p:spPr>
        </p:sp>
        <p:sp>
          <p:nvSpPr>
            <p:cNvPr name="TextBox 8" id="8"/>
            <p:cNvSpPr txBox="true"/>
            <p:nvPr/>
          </p:nvSpPr>
          <p:spPr>
            <a:xfrm>
              <a:off x="0" y="-38100"/>
              <a:ext cx="1963290" cy="115894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2520599" y="3620437"/>
            <a:ext cx="13518258" cy="1722649"/>
          </a:xfrm>
          <a:prstGeom prst="rect">
            <a:avLst/>
          </a:prstGeom>
        </p:spPr>
        <p:txBody>
          <a:bodyPr anchor="t" rtlCol="false" tIns="0" lIns="0" bIns="0" rIns="0">
            <a:spAutoFit/>
          </a:bodyPr>
          <a:lstStyle/>
          <a:p>
            <a:pPr algn="ctr">
              <a:lnSpc>
                <a:spcPts val="13473"/>
              </a:lnSpc>
              <a:spcBef>
                <a:spcPct val="0"/>
              </a:spcBef>
            </a:pPr>
            <a:r>
              <a:rPr lang="en-US" b="true" sz="9624">
                <a:solidFill>
                  <a:srgbClr val="000000"/>
                </a:solidFill>
                <a:latin typeface="Poppins Bold"/>
                <a:ea typeface="Poppins Bold"/>
                <a:cs typeface="Poppins Bold"/>
                <a:sym typeface="Poppins Bold"/>
              </a:rPr>
              <a:t>PROJECT OVERVIEW</a:t>
            </a:r>
          </a:p>
        </p:txBody>
      </p:sp>
      <p:grpSp>
        <p:nvGrpSpPr>
          <p:cNvPr name="Group 10" id="10"/>
          <p:cNvGrpSpPr/>
          <p:nvPr/>
        </p:nvGrpSpPr>
        <p:grpSpPr>
          <a:xfrm rot="0">
            <a:off x="666159" y="468960"/>
            <a:ext cx="7454365" cy="292317"/>
            <a:chOff x="0" y="0"/>
            <a:chExt cx="1963290" cy="76989"/>
          </a:xfrm>
        </p:grpSpPr>
        <p:sp>
          <p:nvSpPr>
            <p:cNvPr name="Freeform 11" id="11"/>
            <p:cNvSpPr/>
            <p:nvPr/>
          </p:nvSpPr>
          <p:spPr>
            <a:xfrm flipH="false" flipV="false" rot="0">
              <a:off x="0" y="0"/>
              <a:ext cx="1963290" cy="76989"/>
            </a:xfrm>
            <a:custGeom>
              <a:avLst/>
              <a:gdLst/>
              <a:ahLst/>
              <a:cxnLst/>
              <a:rect r="r" b="b" t="t" l="l"/>
              <a:pathLst>
                <a:path h="76989" w="1963290">
                  <a:moveTo>
                    <a:pt x="0" y="0"/>
                  </a:moveTo>
                  <a:lnTo>
                    <a:pt x="1963290" y="0"/>
                  </a:lnTo>
                  <a:lnTo>
                    <a:pt x="1963290" y="76989"/>
                  </a:lnTo>
                  <a:lnTo>
                    <a:pt x="0" y="76989"/>
                  </a:lnTo>
                  <a:close/>
                </a:path>
              </a:pathLst>
            </a:custGeom>
            <a:solidFill>
              <a:srgbClr val="AAD7D4">
                <a:alpha val="55686"/>
              </a:srgbClr>
            </a:solidFill>
          </p:spPr>
        </p:sp>
        <p:sp>
          <p:nvSpPr>
            <p:cNvPr name="TextBox 12" id="12"/>
            <p:cNvSpPr txBox="true"/>
            <p:nvPr/>
          </p:nvSpPr>
          <p:spPr>
            <a:xfrm>
              <a:off x="0" y="-38100"/>
              <a:ext cx="1963290" cy="115089"/>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9279728" y="9258300"/>
            <a:ext cx="7454365" cy="292317"/>
            <a:chOff x="0" y="0"/>
            <a:chExt cx="1963290" cy="76989"/>
          </a:xfrm>
        </p:grpSpPr>
        <p:sp>
          <p:nvSpPr>
            <p:cNvPr name="Freeform 14" id="14"/>
            <p:cNvSpPr/>
            <p:nvPr/>
          </p:nvSpPr>
          <p:spPr>
            <a:xfrm flipH="false" flipV="false" rot="0">
              <a:off x="0" y="0"/>
              <a:ext cx="1963290" cy="76989"/>
            </a:xfrm>
            <a:custGeom>
              <a:avLst/>
              <a:gdLst/>
              <a:ahLst/>
              <a:cxnLst/>
              <a:rect r="r" b="b" t="t" l="l"/>
              <a:pathLst>
                <a:path h="76989" w="1963290">
                  <a:moveTo>
                    <a:pt x="0" y="0"/>
                  </a:moveTo>
                  <a:lnTo>
                    <a:pt x="1963290" y="0"/>
                  </a:lnTo>
                  <a:lnTo>
                    <a:pt x="1963290" y="76989"/>
                  </a:lnTo>
                  <a:lnTo>
                    <a:pt x="0" y="76989"/>
                  </a:lnTo>
                  <a:close/>
                </a:path>
              </a:pathLst>
            </a:custGeom>
            <a:solidFill>
              <a:srgbClr val="AAD7D4">
                <a:alpha val="55686"/>
              </a:srgbClr>
            </a:solidFill>
          </p:spPr>
        </p:sp>
        <p:sp>
          <p:nvSpPr>
            <p:cNvPr name="TextBox 15" id="15"/>
            <p:cNvSpPr txBox="true"/>
            <p:nvPr/>
          </p:nvSpPr>
          <p:spPr>
            <a:xfrm>
              <a:off x="0" y="-38100"/>
              <a:ext cx="1963290" cy="115089"/>
            </a:xfrm>
            <a:prstGeom prst="rect">
              <a:avLst/>
            </a:prstGeom>
          </p:spPr>
          <p:txBody>
            <a:bodyPr anchor="ctr" rtlCol="false" tIns="50800" lIns="50800" bIns="50800" rIns="50800"/>
            <a:lstStyle/>
            <a:p>
              <a:pPr algn="ctr">
                <a:lnSpc>
                  <a:spcPts val="2659"/>
                </a:lnSpc>
              </a:pPr>
            </a:p>
          </p:txBody>
        </p:sp>
      </p:grpSp>
      <p:sp>
        <p:nvSpPr>
          <p:cNvPr name="TextBox 16" id="16"/>
          <p:cNvSpPr txBox="true"/>
          <p:nvPr/>
        </p:nvSpPr>
        <p:spPr>
          <a:xfrm rot="0">
            <a:off x="6378754" y="8354646"/>
            <a:ext cx="13256312" cy="767278"/>
          </a:xfrm>
          <a:prstGeom prst="rect">
            <a:avLst/>
          </a:prstGeom>
        </p:spPr>
        <p:txBody>
          <a:bodyPr anchor="t" rtlCol="false" tIns="0" lIns="0" bIns="0" rIns="0">
            <a:spAutoFit/>
          </a:bodyPr>
          <a:lstStyle/>
          <a:p>
            <a:pPr algn="ctr">
              <a:lnSpc>
                <a:spcPts val="6042"/>
              </a:lnSpc>
              <a:spcBef>
                <a:spcPct val="0"/>
              </a:spcBef>
            </a:pPr>
            <a:r>
              <a:rPr lang="en-US" b="true" sz="4316">
                <a:solidFill>
                  <a:srgbClr val="000000"/>
                </a:solidFill>
                <a:latin typeface="Poppins Bold"/>
                <a:ea typeface="Poppins Bold"/>
                <a:cs typeface="Poppins Bold"/>
                <a:sym typeface="Poppins Bold"/>
              </a:rPr>
              <a:t>CAPSTONE PROJECT</a:t>
            </a:r>
          </a:p>
        </p:txBody>
      </p:sp>
    </p:spTree>
  </p:cSld>
  <p:clrMapOvr>
    <a:masterClrMapping/>
  </p:clrMapOvr>
  <p:transition spd="fast">
    <p:fade/>
  </p:transition>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30</a:t>
            </a:r>
          </a:p>
        </p:txBody>
      </p:sp>
      <p:grpSp>
        <p:nvGrpSpPr>
          <p:cNvPr name="Group 3" id="3"/>
          <p:cNvGrpSpPr/>
          <p:nvPr/>
        </p:nvGrpSpPr>
        <p:grpSpPr>
          <a:xfrm rot="0">
            <a:off x="9144000" y="2848772"/>
            <a:ext cx="792428" cy="792428"/>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AD7D4"/>
            </a:solidFill>
          </p:spPr>
        </p:sp>
        <p:sp>
          <p:nvSpPr>
            <p:cNvPr name="TextBox 5" id="5"/>
            <p:cNvSpPr txBox="true"/>
            <p:nvPr/>
          </p:nvSpPr>
          <p:spPr>
            <a:xfrm>
              <a:off x="76200" y="161925"/>
              <a:ext cx="660400" cy="574675"/>
            </a:xfrm>
            <a:prstGeom prst="rect">
              <a:avLst/>
            </a:prstGeom>
          </p:spPr>
          <p:txBody>
            <a:bodyPr anchor="ctr" rtlCol="false" tIns="50800" lIns="50800" bIns="50800" rIns="50800"/>
            <a:lstStyle/>
            <a:p>
              <a:pPr algn="ctr">
                <a:lnSpc>
                  <a:spcPts val="1925"/>
                </a:lnSpc>
              </a:pPr>
              <a:r>
                <a:rPr lang="en-US" sz="2500" spc="-205">
                  <a:solidFill>
                    <a:srgbClr val="000000"/>
                  </a:solidFill>
                  <a:latin typeface="Public Sans"/>
                  <a:ea typeface="Public Sans"/>
                  <a:cs typeface="Public Sans"/>
                  <a:sym typeface="Public Sans"/>
                </a:rPr>
                <a:t>3</a:t>
              </a:r>
            </a:p>
          </p:txBody>
        </p:sp>
      </p:grpSp>
      <p:grpSp>
        <p:nvGrpSpPr>
          <p:cNvPr name="Group 6" id="6"/>
          <p:cNvGrpSpPr/>
          <p:nvPr/>
        </p:nvGrpSpPr>
        <p:grpSpPr>
          <a:xfrm rot="0">
            <a:off x="9870373" y="3641200"/>
            <a:ext cx="258799" cy="25879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AD7D4"/>
            </a:solidFill>
          </p:spPr>
        </p:sp>
        <p:sp>
          <p:nvSpPr>
            <p:cNvPr name="TextBox 8" id="8"/>
            <p:cNvSpPr txBox="true"/>
            <p:nvPr/>
          </p:nvSpPr>
          <p:spPr>
            <a:xfrm>
              <a:off x="76200" y="161925"/>
              <a:ext cx="660400" cy="574675"/>
            </a:xfrm>
            <a:prstGeom prst="rect">
              <a:avLst/>
            </a:prstGeom>
          </p:spPr>
          <p:txBody>
            <a:bodyPr anchor="ctr" rtlCol="false" tIns="50800" lIns="50800" bIns="50800" rIns="50800"/>
            <a:lstStyle/>
            <a:p>
              <a:pPr algn="ctr">
                <a:lnSpc>
                  <a:spcPts val="1925"/>
                </a:lnSpc>
              </a:pPr>
            </a:p>
          </p:txBody>
        </p:sp>
      </p:grpSp>
      <p:grpSp>
        <p:nvGrpSpPr>
          <p:cNvPr name="Group 9" id="9"/>
          <p:cNvGrpSpPr/>
          <p:nvPr/>
        </p:nvGrpSpPr>
        <p:grpSpPr>
          <a:xfrm rot="0">
            <a:off x="9870373" y="4434007"/>
            <a:ext cx="258799" cy="25879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AD7D4"/>
            </a:solidFill>
          </p:spPr>
        </p:sp>
        <p:sp>
          <p:nvSpPr>
            <p:cNvPr name="TextBox 11" id="11"/>
            <p:cNvSpPr txBox="true"/>
            <p:nvPr/>
          </p:nvSpPr>
          <p:spPr>
            <a:xfrm>
              <a:off x="76200" y="161925"/>
              <a:ext cx="660400" cy="574675"/>
            </a:xfrm>
            <a:prstGeom prst="rect">
              <a:avLst/>
            </a:prstGeom>
          </p:spPr>
          <p:txBody>
            <a:bodyPr anchor="ctr" rtlCol="false" tIns="50800" lIns="50800" bIns="50800" rIns="50800"/>
            <a:lstStyle/>
            <a:p>
              <a:pPr algn="ctr">
                <a:lnSpc>
                  <a:spcPts val="1925"/>
                </a:lnSpc>
              </a:pPr>
            </a:p>
          </p:txBody>
        </p:sp>
      </p:grpSp>
      <p:grpSp>
        <p:nvGrpSpPr>
          <p:cNvPr name="Group 12" id="12"/>
          <p:cNvGrpSpPr/>
          <p:nvPr/>
        </p:nvGrpSpPr>
        <p:grpSpPr>
          <a:xfrm rot="0">
            <a:off x="9207344" y="6101020"/>
            <a:ext cx="792428" cy="792428"/>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AD7D4"/>
            </a:solidFill>
          </p:spPr>
        </p:sp>
        <p:sp>
          <p:nvSpPr>
            <p:cNvPr name="TextBox 14" id="14"/>
            <p:cNvSpPr txBox="true"/>
            <p:nvPr/>
          </p:nvSpPr>
          <p:spPr>
            <a:xfrm>
              <a:off x="76200" y="161925"/>
              <a:ext cx="660400" cy="574675"/>
            </a:xfrm>
            <a:prstGeom prst="rect">
              <a:avLst/>
            </a:prstGeom>
          </p:spPr>
          <p:txBody>
            <a:bodyPr anchor="ctr" rtlCol="false" tIns="50800" lIns="50800" bIns="50800" rIns="50800"/>
            <a:lstStyle/>
            <a:p>
              <a:pPr algn="ctr">
                <a:lnSpc>
                  <a:spcPts val="1925"/>
                </a:lnSpc>
              </a:pPr>
              <a:r>
                <a:rPr lang="en-US" sz="2500" spc="-205">
                  <a:solidFill>
                    <a:srgbClr val="000000"/>
                  </a:solidFill>
                  <a:latin typeface="Public Sans"/>
                  <a:ea typeface="Public Sans"/>
                  <a:cs typeface="Public Sans"/>
                  <a:sym typeface="Public Sans"/>
                </a:rPr>
                <a:t>4</a:t>
              </a:r>
            </a:p>
          </p:txBody>
        </p:sp>
      </p:grpSp>
      <p:grpSp>
        <p:nvGrpSpPr>
          <p:cNvPr name="Group 15" id="15"/>
          <p:cNvGrpSpPr/>
          <p:nvPr/>
        </p:nvGrpSpPr>
        <p:grpSpPr>
          <a:xfrm rot="0">
            <a:off x="9870373" y="7186970"/>
            <a:ext cx="258799" cy="25879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AD7D4"/>
            </a:solidFill>
          </p:spPr>
        </p:sp>
        <p:sp>
          <p:nvSpPr>
            <p:cNvPr name="TextBox 17" id="17"/>
            <p:cNvSpPr txBox="true"/>
            <p:nvPr/>
          </p:nvSpPr>
          <p:spPr>
            <a:xfrm>
              <a:off x="76200" y="161925"/>
              <a:ext cx="660400" cy="574675"/>
            </a:xfrm>
            <a:prstGeom prst="rect">
              <a:avLst/>
            </a:prstGeom>
          </p:spPr>
          <p:txBody>
            <a:bodyPr anchor="ctr" rtlCol="false" tIns="50800" lIns="50800" bIns="50800" rIns="50800"/>
            <a:lstStyle/>
            <a:p>
              <a:pPr algn="ctr">
                <a:lnSpc>
                  <a:spcPts val="1925"/>
                </a:lnSpc>
              </a:pPr>
            </a:p>
          </p:txBody>
        </p:sp>
      </p:grpSp>
      <p:grpSp>
        <p:nvGrpSpPr>
          <p:cNvPr name="Group 18" id="18"/>
          <p:cNvGrpSpPr/>
          <p:nvPr/>
        </p:nvGrpSpPr>
        <p:grpSpPr>
          <a:xfrm rot="0">
            <a:off x="9870373" y="7970082"/>
            <a:ext cx="258799" cy="258799"/>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AD7D4"/>
            </a:solidFill>
          </p:spPr>
        </p:sp>
        <p:sp>
          <p:nvSpPr>
            <p:cNvPr name="TextBox 20" id="20"/>
            <p:cNvSpPr txBox="true"/>
            <p:nvPr/>
          </p:nvSpPr>
          <p:spPr>
            <a:xfrm>
              <a:off x="76200" y="161925"/>
              <a:ext cx="660400" cy="574675"/>
            </a:xfrm>
            <a:prstGeom prst="rect">
              <a:avLst/>
            </a:prstGeom>
          </p:spPr>
          <p:txBody>
            <a:bodyPr anchor="ctr" rtlCol="false" tIns="50800" lIns="50800" bIns="50800" rIns="50800"/>
            <a:lstStyle/>
            <a:p>
              <a:pPr algn="ctr">
                <a:lnSpc>
                  <a:spcPts val="1925"/>
                </a:lnSpc>
              </a:pPr>
            </a:p>
          </p:txBody>
        </p:sp>
      </p:grpSp>
      <p:sp>
        <p:nvSpPr>
          <p:cNvPr name="Freeform 21" id="21"/>
          <p:cNvSpPr/>
          <p:nvPr/>
        </p:nvSpPr>
        <p:spPr>
          <a:xfrm flipH="false" flipV="false" rot="0">
            <a:off x="1815440" y="2315090"/>
            <a:ext cx="7094022" cy="7094022"/>
          </a:xfrm>
          <a:custGeom>
            <a:avLst/>
            <a:gdLst/>
            <a:ahLst/>
            <a:cxnLst/>
            <a:rect r="r" b="b" t="t" l="l"/>
            <a:pathLst>
              <a:path h="7094022" w="7094022">
                <a:moveTo>
                  <a:pt x="0" y="0"/>
                </a:moveTo>
                <a:lnTo>
                  <a:pt x="7094022" y="0"/>
                </a:lnTo>
                <a:lnTo>
                  <a:pt x="7094022" y="7094022"/>
                </a:lnTo>
                <a:lnTo>
                  <a:pt x="0" y="7094022"/>
                </a:lnTo>
                <a:lnTo>
                  <a:pt x="0" y="0"/>
                </a:lnTo>
                <a:close/>
              </a:path>
            </a:pathLst>
          </a:custGeom>
          <a:blipFill>
            <a:blip r:embed="rId2"/>
            <a:stretch>
              <a:fillRect l="0" t="0" r="0" b="0"/>
            </a:stretch>
          </a:blipFill>
        </p:spPr>
      </p:sp>
      <p:sp>
        <p:nvSpPr>
          <p:cNvPr name="TextBox 22" id="22"/>
          <p:cNvSpPr txBox="true"/>
          <p:nvPr/>
        </p:nvSpPr>
        <p:spPr>
          <a:xfrm rot="0">
            <a:off x="2143543" y="620239"/>
            <a:ext cx="14000914" cy="1399577"/>
          </a:xfrm>
          <a:prstGeom prst="rect">
            <a:avLst/>
          </a:prstGeom>
        </p:spPr>
        <p:txBody>
          <a:bodyPr anchor="t" rtlCol="false" tIns="0" lIns="0" bIns="0" rIns="0">
            <a:spAutoFit/>
          </a:bodyPr>
          <a:lstStyle/>
          <a:p>
            <a:pPr algn="ctr">
              <a:lnSpc>
                <a:spcPts val="5173"/>
              </a:lnSpc>
            </a:pPr>
            <a:r>
              <a:rPr lang="en-US" b="true" sz="5333">
                <a:solidFill>
                  <a:srgbClr val="1C2120"/>
                </a:solidFill>
                <a:latin typeface="Poppins Bold"/>
                <a:ea typeface="Poppins Bold"/>
                <a:cs typeface="Poppins Bold"/>
                <a:sym typeface="Poppins Bold"/>
              </a:rPr>
              <a:t>REKOMENDASI UNTUK TIM PEMASARAN &amp; OPERASI E-COMMERCE</a:t>
            </a:r>
          </a:p>
        </p:txBody>
      </p:sp>
      <p:sp>
        <p:nvSpPr>
          <p:cNvPr name="TextBox 23" id="23"/>
          <p:cNvSpPr txBox="true"/>
          <p:nvPr/>
        </p:nvSpPr>
        <p:spPr>
          <a:xfrm rot="0">
            <a:off x="10278072" y="2988572"/>
            <a:ext cx="5820304" cy="441325"/>
          </a:xfrm>
          <a:prstGeom prst="rect">
            <a:avLst/>
          </a:prstGeom>
        </p:spPr>
        <p:txBody>
          <a:bodyPr anchor="t" rtlCol="false" tIns="0" lIns="0" bIns="0" rIns="0">
            <a:spAutoFit/>
          </a:bodyPr>
          <a:lstStyle/>
          <a:p>
            <a:pPr algn="ctr">
              <a:lnSpc>
                <a:spcPts val="3500"/>
              </a:lnSpc>
              <a:spcBef>
                <a:spcPct val="0"/>
              </a:spcBef>
            </a:pPr>
            <a:r>
              <a:rPr lang="en-US" b="true" sz="2500" spc="-205">
                <a:solidFill>
                  <a:srgbClr val="000000"/>
                </a:solidFill>
                <a:latin typeface="Public Sans Bold"/>
                <a:ea typeface="Public Sans Bold"/>
                <a:cs typeface="Public Sans Bold"/>
                <a:sym typeface="Public Sans Bold"/>
              </a:rPr>
              <a:t>Rombak</a:t>
            </a:r>
            <a:r>
              <a:rPr lang="en-US" b="true" sz="2500" spc="-205">
                <a:solidFill>
                  <a:srgbClr val="000000"/>
                </a:solidFill>
                <a:latin typeface="Public Sans Bold"/>
                <a:ea typeface="Public Sans Bold"/>
                <a:cs typeface="Public Sans Bold"/>
                <a:sym typeface="Public Sans Bold"/>
              </a:rPr>
              <a:t> Total Panduan Ukuran (Sizing Charts)</a:t>
            </a:r>
          </a:p>
        </p:txBody>
      </p:sp>
      <p:sp>
        <p:nvSpPr>
          <p:cNvPr name="TextBox 24" id="24"/>
          <p:cNvSpPr txBox="true"/>
          <p:nvPr/>
        </p:nvSpPr>
        <p:spPr>
          <a:xfrm rot="0">
            <a:off x="10365757" y="3612625"/>
            <a:ext cx="5061390" cy="735487"/>
          </a:xfrm>
          <a:prstGeom prst="rect">
            <a:avLst/>
          </a:prstGeom>
        </p:spPr>
        <p:txBody>
          <a:bodyPr anchor="t" rtlCol="false" tIns="0" lIns="0" bIns="0" rIns="0">
            <a:spAutoFit/>
          </a:bodyPr>
          <a:lstStyle/>
          <a:p>
            <a:pPr algn="l">
              <a:lnSpc>
                <a:spcPts val="1986"/>
              </a:lnSpc>
              <a:spcBef>
                <a:spcPct val="0"/>
              </a:spcBef>
            </a:pPr>
            <a:r>
              <a:rPr lang="en-US" sz="1418" spc="-116">
                <a:solidFill>
                  <a:srgbClr val="000000"/>
                </a:solidFill>
                <a:latin typeface="Public Sans"/>
                <a:ea typeface="Public Sans"/>
                <a:cs typeface="Public Sans"/>
                <a:sym typeface="Public Sans"/>
              </a:rPr>
              <a:t>Aksi: Atasi keluhan #1 pelanggan dengan menambahkan panduan berbasis model dan kutipan umpan balik di halaman produk, khususnya untuk "Dresses" dan "Pants".</a:t>
            </a:r>
          </a:p>
        </p:txBody>
      </p:sp>
      <p:sp>
        <p:nvSpPr>
          <p:cNvPr name="TextBox 25" id="25"/>
          <p:cNvSpPr txBox="true"/>
          <p:nvPr/>
        </p:nvSpPr>
        <p:spPr>
          <a:xfrm rot="0">
            <a:off x="10365757" y="4405432"/>
            <a:ext cx="5061390" cy="487837"/>
          </a:xfrm>
          <a:prstGeom prst="rect">
            <a:avLst/>
          </a:prstGeom>
        </p:spPr>
        <p:txBody>
          <a:bodyPr anchor="t" rtlCol="false" tIns="0" lIns="0" bIns="0" rIns="0">
            <a:spAutoFit/>
          </a:bodyPr>
          <a:lstStyle/>
          <a:p>
            <a:pPr algn="l">
              <a:lnSpc>
                <a:spcPts val="1986"/>
              </a:lnSpc>
              <a:spcBef>
                <a:spcPct val="0"/>
              </a:spcBef>
            </a:pPr>
            <a:r>
              <a:rPr lang="en-US" sz="1418" spc="-116">
                <a:solidFill>
                  <a:srgbClr val="000000"/>
                </a:solidFill>
                <a:latin typeface="Public Sans"/>
                <a:ea typeface="Public Sans"/>
                <a:cs typeface="Public Sans"/>
                <a:sym typeface="Public Sans"/>
              </a:rPr>
              <a:t>Dampa</a:t>
            </a:r>
            <a:r>
              <a:rPr lang="en-US" sz="1418" spc="-116">
                <a:solidFill>
                  <a:srgbClr val="000000"/>
                </a:solidFill>
                <a:latin typeface="Public Sans"/>
                <a:ea typeface="Public Sans"/>
                <a:cs typeface="Public Sans"/>
                <a:sym typeface="Public Sans"/>
              </a:rPr>
              <a:t>k yang Diharapkan: Menurunkan tingkat pengembalian produk secara signifikan dan meningkatkan konversi.</a:t>
            </a:r>
          </a:p>
        </p:txBody>
      </p:sp>
      <p:sp>
        <p:nvSpPr>
          <p:cNvPr name="TextBox 26" id="26"/>
          <p:cNvSpPr txBox="true"/>
          <p:nvPr/>
        </p:nvSpPr>
        <p:spPr>
          <a:xfrm rot="0">
            <a:off x="10278072" y="6243235"/>
            <a:ext cx="6988650" cy="879475"/>
          </a:xfrm>
          <a:prstGeom prst="rect">
            <a:avLst/>
          </a:prstGeom>
        </p:spPr>
        <p:txBody>
          <a:bodyPr anchor="t" rtlCol="false" tIns="0" lIns="0" bIns="0" rIns="0">
            <a:spAutoFit/>
          </a:bodyPr>
          <a:lstStyle/>
          <a:p>
            <a:pPr algn="l">
              <a:lnSpc>
                <a:spcPts val="3500"/>
              </a:lnSpc>
              <a:spcBef>
                <a:spcPct val="0"/>
              </a:spcBef>
            </a:pPr>
            <a:r>
              <a:rPr lang="en-US" b="true" sz="2500" spc="-205">
                <a:solidFill>
                  <a:srgbClr val="000000"/>
                </a:solidFill>
                <a:latin typeface="Public Sans Bold"/>
                <a:ea typeface="Public Sans Bold"/>
                <a:cs typeface="Public Sans Bold"/>
                <a:sym typeface="Public Sans Bold"/>
              </a:rPr>
              <a:t>Buat Kampanye Ikla</a:t>
            </a:r>
            <a:r>
              <a:rPr lang="en-US" b="true" sz="2500" spc="-205">
                <a:solidFill>
                  <a:srgbClr val="000000"/>
                </a:solidFill>
                <a:latin typeface="Public Sans Bold"/>
                <a:ea typeface="Public Sans Bold"/>
                <a:cs typeface="Public Sans Bold"/>
                <a:sym typeface="Public Sans Bold"/>
              </a:rPr>
              <a:t>n Tersegmentasi &amp; Promosikan "Permata Tersembunyi"</a:t>
            </a:r>
          </a:p>
        </p:txBody>
      </p:sp>
      <p:sp>
        <p:nvSpPr>
          <p:cNvPr name="TextBox 27" id="27"/>
          <p:cNvSpPr txBox="true"/>
          <p:nvPr/>
        </p:nvSpPr>
        <p:spPr>
          <a:xfrm rot="0">
            <a:off x="10365757" y="7158395"/>
            <a:ext cx="5061390" cy="735487"/>
          </a:xfrm>
          <a:prstGeom prst="rect">
            <a:avLst/>
          </a:prstGeom>
        </p:spPr>
        <p:txBody>
          <a:bodyPr anchor="t" rtlCol="false" tIns="0" lIns="0" bIns="0" rIns="0">
            <a:spAutoFit/>
          </a:bodyPr>
          <a:lstStyle/>
          <a:p>
            <a:pPr algn="l">
              <a:lnSpc>
                <a:spcPts val="1986"/>
              </a:lnSpc>
              <a:spcBef>
                <a:spcPct val="0"/>
              </a:spcBef>
            </a:pPr>
            <a:r>
              <a:rPr lang="en-US" sz="1418" spc="-116">
                <a:solidFill>
                  <a:srgbClr val="000000"/>
                </a:solidFill>
                <a:latin typeface="Public Sans"/>
                <a:ea typeface="Public Sans"/>
                <a:cs typeface="Public Sans"/>
                <a:sym typeface="Public Sans"/>
              </a:rPr>
              <a:t>Aksi: Buat iklan berbeda untuk audiens muda (fokus Gaya) dan senior (fokus Kualitas). Gunakan kutipan positif dari AI untuk mempromosikan "Permata Tersembunyi".</a:t>
            </a:r>
          </a:p>
        </p:txBody>
      </p:sp>
      <p:sp>
        <p:nvSpPr>
          <p:cNvPr name="TextBox 28" id="28"/>
          <p:cNvSpPr txBox="true"/>
          <p:nvPr/>
        </p:nvSpPr>
        <p:spPr>
          <a:xfrm rot="0">
            <a:off x="10365757" y="7941507"/>
            <a:ext cx="5061390" cy="487837"/>
          </a:xfrm>
          <a:prstGeom prst="rect">
            <a:avLst/>
          </a:prstGeom>
        </p:spPr>
        <p:txBody>
          <a:bodyPr anchor="t" rtlCol="false" tIns="0" lIns="0" bIns="0" rIns="0">
            <a:spAutoFit/>
          </a:bodyPr>
          <a:lstStyle/>
          <a:p>
            <a:pPr algn="l">
              <a:lnSpc>
                <a:spcPts val="1986"/>
              </a:lnSpc>
              <a:spcBef>
                <a:spcPct val="0"/>
              </a:spcBef>
            </a:pPr>
            <a:r>
              <a:rPr lang="en-US" sz="1418" spc="-116">
                <a:solidFill>
                  <a:srgbClr val="000000"/>
                </a:solidFill>
                <a:latin typeface="Public Sans"/>
                <a:ea typeface="Public Sans"/>
                <a:cs typeface="Public Sans"/>
                <a:sym typeface="Public Sans"/>
              </a:rPr>
              <a:t>Dampa</a:t>
            </a:r>
            <a:r>
              <a:rPr lang="en-US" sz="1418" spc="-116">
                <a:solidFill>
                  <a:srgbClr val="000000"/>
                </a:solidFill>
                <a:latin typeface="Public Sans"/>
                <a:ea typeface="Public Sans"/>
                <a:cs typeface="Public Sans"/>
                <a:sym typeface="Public Sans"/>
              </a:rPr>
              <a:t>k yang Diharapkan: Meningkatkan efektivitas kampanye pemasaran dan menaikkan penjualan produk berpotensi tinggi.</a:t>
            </a:r>
          </a:p>
        </p:txBody>
      </p:sp>
    </p:spTree>
  </p:cSld>
  <p:clrMapOvr>
    <a:masterClrMapping/>
  </p:clrMapOvr>
  <p:transition spd="fast">
    <p:fade/>
  </p:transition>
</p:sld>
</file>

<file path=ppt/slides/slide3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940529" y="2769810"/>
            <a:ext cx="1550568" cy="1133325"/>
          </a:xfrm>
          <a:custGeom>
            <a:avLst/>
            <a:gdLst/>
            <a:ahLst/>
            <a:cxnLst/>
            <a:rect r="r" b="b" t="t" l="l"/>
            <a:pathLst>
              <a:path h="1133325" w="1550568">
                <a:moveTo>
                  <a:pt x="0" y="0"/>
                </a:moveTo>
                <a:lnTo>
                  <a:pt x="1550568" y="0"/>
                </a:lnTo>
                <a:lnTo>
                  <a:pt x="1550568" y="1133325"/>
                </a:lnTo>
                <a:lnTo>
                  <a:pt x="0" y="11333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true" rot="-8819918">
            <a:off x="5000782" y="2597074"/>
            <a:ext cx="1550568" cy="1133325"/>
          </a:xfrm>
          <a:custGeom>
            <a:avLst/>
            <a:gdLst/>
            <a:ahLst/>
            <a:cxnLst/>
            <a:rect r="r" b="b" t="t" l="l"/>
            <a:pathLst>
              <a:path h="1133325" w="1550568">
                <a:moveTo>
                  <a:pt x="0" y="1133324"/>
                </a:moveTo>
                <a:lnTo>
                  <a:pt x="1550569" y="1133324"/>
                </a:lnTo>
                <a:lnTo>
                  <a:pt x="1550569" y="0"/>
                </a:lnTo>
                <a:lnTo>
                  <a:pt x="0" y="0"/>
                </a:lnTo>
                <a:lnTo>
                  <a:pt x="0" y="1133324"/>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949533" y="5988731"/>
            <a:ext cx="5735396" cy="3420382"/>
          </a:xfrm>
          <a:custGeom>
            <a:avLst/>
            <a:gdLst/>
            <a:ahLst/>
            <a:cxnLst/>
            <a:rect r="r" b="b" t="t" l="l"/>
            <a:pathLst>
              <a:path h="3420382" w="5735396">
                <a:moveTo>
                  <a:pt x="0" y="0"/>
                </a:moveTo>
                <a:lnTo>
                  <a:pt x="5735396" y="0"/>
                </a:lnTo>
                <a:lnTo>
                  <a:pt x="5735396" y="3420381"/>
                </a:lnTo>
                <a:lnTo>
                  <a:pt x="0" y="342038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0654388" y="6075618"/>
            <a:ext cx="4689058" cy="3333494"/>
          </a:xfrm>
          <a:custGeom>
            <a:avLst/>
            <a:gdLst/>
            <a:ahLst/>
            <a:cxnLst/>
            <a:rect r="r" b="b" t="t" l="l"/>
            <a:pathLst>
              <a:path h="3333494" w="4689058">
                <a:moveTo>
                  <a:pt x="0" y="0"/>
                </a:moveTo>
                <a:lnTo>
                  <a:pt x="4689058" y="0"/>
                </a:lnTo>
                <a:lnTo>
                  <a:pt x="4689058" y="3333494"/>
                </a:lnTo>
                <a:lnTo>
                  <a:pt x="0" y="333349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31</a:t>
            </a:r>
          </a:p>
        </p:txBody>
      </p:sp>
      <p:sp>
        <p:nvSpPr>
          <p:cNvPr name="TextBox 7" id="7"/>
          <p:cNvSpPr txBox="true"/>
          <p:nvPr/>
        </p:nvSpPr>
        <p:spPr>
          <a:xfrm rot="0">
            <a:off x="2216119" y="4133777"/>
            <a:ext cx="13855762" cy="1009723"/>
          </a:xfrm>
          <a:prstGeom prst="rect">
            <a:avLst/>
          </a:prstGeom>
        </p:spPr>
        <p:txBody>
          <a:bodyPr anchor="t" rtlCol="false" tIns="0" lIns="0" bIns="0" rIns="0">
            <a:spAutoFit/>
          </a:bodyPr>
          <a:lstStyle/>
          <a:p>
            <a:pPr algn="ctr">
              <a:lnSpc>
                <a:spcPts val="7920"/>
              </a:lnSpc>
              <a:spcBef>
                <a:spcPct val="0"/>
              </a:spcBef>
            </a:pPr>
            <a:r>
              <a:rPr lang="en-US" b="true" sz="5657" spc="-463">
                <a:solidFill>
                  <a:srgbClr val="000000"/>
                </a:solidFill>
                <a:latin typeface="Poppins Bold"/>
                <a:ea typeface="Poppins Bold"/>
                <a:cs typeface="Poppins Bold"/>
                <a:sym typeface="Poppins Bold"/>
              </a:rPr>
              <a:t>PROYEKSI DAMPAK &amp; VISI JANGKA PANJANG</a:t>
            </a:r>
          </a:p>
        </p:txBody>
      </p:sp>
      <p:sp>
        <p:nvSpPr>
          <p:cNvPr name="TextBox 8" id="8"/>
          <p:cNvSpPr txBox="true"/>
          <p:nvPr/>
        </p:nvSpPr>
        <p:spPr>
          <a:xfrm rot="0">
            <a:off x="10956251" y="1403488"/>
            <a:ext cx="4527662" cy="862747"/>
          </a:xfrm>
          <a:prstGeom prst="rect">
            <a:avLst/>
          </a:prstGeom>
        </p:spPr>
        <p:txBody>
          <a:bodyPr anchor="t" rtlCol="false" tIns="0" lIns="0" bIns="0" rIns="0">
            <a:spAutoFit/>
          </a:bodyPr>
          <a:lstStyle/>
          <a:p>
            <a:pPr algn="just">
              <a:lnSpc>
                <a:spcPts val="2322"/>
              </a:lnSpc>
            </a:pPr>
            <a:r>
              <a:rPr lang="en-US" b="true" sz="1658" spc="-136">
                <a:solidFill>
                  <a:srgbClr val="000000"/>
                </a:solidFill>
                <a:latin typeface="Public Sans Bold"/>
                <a:ea typeface="Public Sans Bold"/>
                <a:cs typeface="Public Sans Bold"/>
                <a:sym typeface="Public Sans Bold"/>
              </a:rPr>
              <a:t>Mengimplementasikan satu rekomendasi saja—mengatasi masalah "Ukuran &amp; Kesesuaian"—dapat memberikan hasil yang terukur.</a:t>
            </a:r>
          </a:p>
        </p:txBody>
      </p:sp>
      <p:sp>
        <p:nvSpPr>
          <p:cNvPr name="TextBox 9" id="9"/>
          <p:cNvSpPr txBox="true"/>
          <p:nvPr/>
        </p:nvSpPr>
        <p:spPr>
          <a:xfrm rot="0">
            <a:off x="11404672" y="3584011"/>
            <a:ext cx="915543" cy="319124"/>
          </a:xfrm>
          <a:prstGeom prst="rect">
            <a:avLst/>
          </a:prstGeom>
        </p:spPr>
        <p:txBody>
          <a:bodyPr anchor="t" rtlCol="false" tIns="0" lIns="0" bIns="0" rIns="0">
            <a:spAutoFit/>
          </a:bodyPr>
          <a:lstStyle/>
          <a:p>
            <a:pPr algn="ctr">
              <a:lnSpc>
                <a:spcPts val="2536"/>
              </a:lnSpc>
              <a:spcBef>
                <a:spcPct val="0"/>
              </a:spcBef>
            </a:pPr>
            <a:r>
              <a:rPr lang="en-US" b="true" sz="1811" spc="-148">
                <a:solidFill>
                  <a:srgbClr val="000000"/>
                </a:solidFill>
                <a:latin typeface="Poppins Bold"/>
                <a:ea typeface="Poppins Bold"/>
                <a:cs typeface="Poppins Bold"/>
                <a:sym typeface="Poppins Bold"/>
              </a:rPr>
              <a:t>EXAMPLE</a:t>
            </a:r>
          </a:p>
        </p:txBody>
      </p:sp>
      <p:sp>
        <p:nvSpPr>
          <p:cNvPr name="TextBox 10" id="10"/>
          <p:cNvSpPr txBox="true"/>
          <p:nvPr/>
        </p:nvSpPr>
        <p:spPr>
          <a:xfrm rot="0">
            <a:off x="13220082" y="2504001"/>
            <a:ext cx="4184474" cy="1478233"/>
          </a:xfrm>
          <a:prstGeom prst="rect">
            <a:avLst/>
          </a:prstGeom>
        </p:spPr>
        <p:txBody>
          <a:bodyPr anchor="t" rtlCol="false" tIns="0" lIns="0" bIns="0" rIns="0">
            <a:spAutoFit/>
          </a:bodyPr>
          <a:lstStyle/>
          <a:p>
            <a:pPr algn="just" marL="308059" indent="-154030" lvl="1">
              <a:lnSpc>
                <a:spcPts val="1997"/>
              </a:lnSpc>
              <a:spcBef>
                <a:spcPct val="0"/>
              </a:spcBef>
              <a:buFont typeface="Arial"/>
              <a:buChar char="•"/>
            </a:pPr>
            <a:r>
              <a:rPr lang="en-US" sz="1426" spc="-117">
                <a:solidFill>
                  <a:srgbClr val="000000"/>
                </a:solidFill>
                <a:latin typeface="Public Sans"/>
                <a:ea typeface="Public Sans"/>
                <a:cs typeface="Public Sans"/>
                <a:sym typeface="Public Sans"/>
              </a:rPr>
              <a:t>Aksi: Memperbaiki panduan ukuran untuk 3 produk gaun (dresses) dengan keluhan ukuran tertinggi.</a:t>
            </a:r>
          </a:p>
          <a:p>
            <a:pPr algn="just" marL="308059" indent="-154030" lvl="1">
              <a:lnSpc>
                <a:spcPts val="1997"/>
              </a:lnSpc>
              <a:spcBef>
                <a:spcPct val="0"/>
              </a:spcBef>
              <a:buFont typeface="Arial"/>
              <a:buChar char="•"/>
            </a:pPr>
            <a:r>
              <a:rPr lang="en-US" sz="1426" spc="-117">
                <a:solidFill>
                  <a:srgbClr val="000000"/>
                </a:solidFill>
                <a:latin typeface="Public Sans"/>
                <a:ea typeface="Public Sans"/>
                <a:cs typeface="Public Sans"/>
                <a:sym typeface="Public Sans"/>
              </a:rPr>
              <a:t>Proyeksi Dampak:↓ 5% Penurunan Tingkat Pengembalian Produk.Penghematan biaya tahunan yang signifikan dari ongkos kirim dan pengisian kembali stok.</a:t>
            </a:r>
          </a:p>
        </p:txBody>
      </p:sp>
      <p:sp>
        <p:nvSpPr>
          <p:cNvPr name="TextBox 11" id="11"/>
          <p:cNvSpPr txBox="true"/>
          <p:nvPr/>
        </p:nvSpPr>
        <p:spPr>
          <a:xfrm rot="0">
            <a:off x="6386805" y="3424597"/>
            <a:ext cx="2462667" cy="636640"/>
          </a:xfrm>
          <a:prstGeom prst="rect">
            <a:avLst/>
          </a:prstGeom>
        </p:spPr>
        <p:txBody>
          <a:bodyPr anchor="t" rtlCol="false" tIns="0" lIns="0" bIns="0" rIns="0">
            <a:spAutoFit/>
          </a:bodyPr>
          <a:lstStyle/>
          <a:p>
            <a:pPr algn="ctr">
              <a:lnSpc>
                <a:spcPts val="2536"/>
              </a:lnSpc>
            </a:pPr>
            <a:r>
              <a:rPr lang="en-US" b="true" sz="1811" spc="-148">
                <a:solidFill>
                  <a:srgbClr val="000000"/>
                </a:solidFill>
                <a:latin typeface="Poppins Bold"/>
                <a:ea typeface="Poppins Bold"/>
                <a:cs typeface="Poppins Bold"/>
                <a:sym typeface="Poppins Bold"/>
              </a:rPr>
              <a:t>LANGKAH SELANJUTNYA</a:t>
            </a:r>
          </a:p>
          <a:p>
            <a:pPr algn="ctr">
              <a:lnSpc>
                <a:spcPts val="2536"/>
              </a:lnSpc>
              <a:spcBef>
                <a:spcPct val="0"/>
              </a:spcBef>
            </a:pPr>
          </a:p>
        </p:txBody>
      </p:sp>
      <p:sp>
        <p:nvSpPr>
          <p:cNvPr name="TextBox 12" id="12"/>
          <p:cNvSpPr txBox="true"/>
          <p:nvPr/>
        </p:nvSpPr>
        <p:spPr>
          <a:xfrm rot="0">
            <a:off x="553472" y="1598135"/>
            <a:ext cx="6673718" cy="862799"/>
          </a:xfrm>
          <a:prstGeom prst="rect">
            <a:avLst/>
          </a:prstGeom>
        </p:spPr>
        <p:txBody>
          <a:bodyPr anchor="t" rtlCol="false" tIns="0" lIns="0" bIns="0" rIns="0">
            <a:spAutoFit/>
          </a:bodyPr>
          <a:lstStyle/>
          <a:p>
            <a:pPr algn="just">
              <a:lnSpc>
                <a:spcPts val="2319"/>
              </a:lnSpc>
              <a:spcBef>
                <a:spcPct val="0"/>
              </a:spcBef>
            </a:pPr>
            <a:r>
              <a:rPr lang="en-US" b="true" sz="1656" spc="-135">
                <a:solidFill>
                  <a:srgbClr val="000000"/>
                </a:solidFill>
                <a:latin typeface="Public Sans Bold"/>
                <a:ea typeface="Public Sans Bold"/>
                <a:cs typeface="Public Sans Bold"/>
                <a:sym typeface="Public Sans Bold"/>
              </a:rPr>
              <a:t>Proyek ini adalah fondasi untuk menanamkan intelijen AI ke dalam operasi bisnis.</a:t>
            </a:r>
          </a:p>
          <a:p>
            <a:pPr algn="just">
              <a:lnSpc>
                <a:spcPts val="2319"/>
              </a:lnSpc>
              <a:spcBef>
                <a:spcPct val="0"/>
              </a:spcBef>
            </a:pPr>
            <a:r>
              <a:rPr lang="en-US" b="true" sz="1656" spc="-135">
                <a:solidFill>
                  <a:srgbClr val="000000"/>
                </a:solidFill>
                <a:latin typeface="Public Sans Bold"/>
                <a:ea typeface="Public Sans Bold"/>
                <a:cs typeface="Public Sans Bold"/>
                <a:sym typeface="Public Sans Bold"/>
              </a:rPr>
              <a:t>Mengembangkan Dasbor Real-time</a:t>
            </a:r>
          </a:p>
          <a:p>
            <a:pPr algn="just">
              <a:lnSpc>
                <a:spcPts val="2319"/>
              </a:lnSpc>
              <a:spcBef>
                <a:spcPct val="0"/>
              </a:spcBef>
            </a:pPr>
          </a:p>
        </p:txBody>
      </p:sp>
      <p:sp>
        <p:nvSpPr>
          <p:cNvPr name="TextBox 13" id="13"/>
          <p:cNvSpPr txBox="true"/>
          <p:nvPr/>
        </p:nvSpPr>
        <p:spPr>
          <a:xfrm rot="0">
            <a:off x="229420" y="2557561"/>
            <a:ext cx="4500714" cy="1478647"/>
          </a:xfrm>
          <a:prstGeom prst="rect">
            <a:avLst/>
          </a:prstGeom>
        </p:spPr>
        <p:txBody>
          <a:bodyPr anchor="t" rtlCol="false" tIns="0" lIns="0" bIns="0" rIns="0">
            <a:spAutoFit/>
          </a:bodyPr>
          <a:lstStyle/>
          <a:p>
            <a:pPr algn="ctr" marL="304539" indent="-152269" lvl="1">
              <a:lnSpc>
                <a:spcPts val="1974"/>
              </a:lnSpc>
              <a:buFont typeface="Arial"/>
              <a:buChar char="•"/>
            </a:pPr>
            <a:r>
              <a:rPr lang="en-US" sz="1410" spc="-115">
                <a:solidFill>
                  <a:srgbClr val="000000"/>
                </a:solidFill>
                <a:latin typeface="Public Sans"/>
                <a:ea typeface="Public Sans"/>
                <a:cs typeface="Public Sans"/>
                <a:sym typeface="Public Sans"/>
              </a:rPr>
              <a:t>Memberikan akses langsung kepada manajer produk untuk memantau suara pelanggan secara berkelanjutan dan proaktif.</a:t>
            </a:r>
            <a:r>
              <a:rPr lang="en-US" sz="1410" spc="-115">
                <a:solidFill>
                  <a:srgbClr val="000000"/>
                </a:solidFill>
                <a:latin typeface="Public Sans"/>
                <a:ea typeface="Public Sans"/>
                <a:cs typeface="Public Sans"/>
                <a:sym typeface="Public Sans"/>
              </a:rPr>
              <a:t>Membangun Model Prediktif</a:t>
            </a:r>
          </a:p>
          <a:p>
            <a:pPr algn="ctr" marL="304539" indent="-152269" lvl="1">
              <a:lnSpc>
                <a:spcPts val="1974"/>
              </a:lnSpc>
              <a:buFont typeface="Arial"/>
              <a:buChar char="•"/>
            </a:pPr>
            <a:r>
              <a:rPr lang="en-US" sz="1410" spc="-115">
                <a:solidFill>
                  <a:srgbClr val="000000"/>
                </a:solidFill>
                <a:latin typeface="Public Sans"/>
                <a:ea typeface="Public Sans"/>
                <a:cs typeface="Public Sans"/>
                <a:sym typeface="Public Sans"/>
              </a:rPr>
              <a:t>Memperkirakan potensi tingkat pengembalian produk hanya dari 50 ulasan pertamanya, memungkinkan intervensi cepat sebelum masalah meluas.</a:t>
            </a:r>
          </a:p>
        </p:txBody>
      </p:sp>
    </p:spTree>
  </p:cSld>
  <p:clrMapOvr>
    <a:masterClrMapping/>
  </p:clrMapOvr>
  <p:transition spd="fast">
    <p:fade/>
  </p:transition>
</p:sld>
</file>

<file path=ppt/slides/slide3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32</a:t>
            </a:r>
          </a:p>
        </p:txBody>
      </p:sp>
      <p:grpSp>
        <p:nvGrpSpPr>
          <p:cNvPr name="Group 3" id="3"/>
          <p:cNvGrpSpPr/>
          <p:nvPr/>
        </p:nvGrpSpPr>
        <p:grpSpPr>
          <a:xfrm rot="0">
            <a:off x="15450540" y="-2127854"/>
            <a:ext cx="7454365" cy="4255707"/>
            <a:chOff x="0" y="0"/>
            <a:chExt cx="1963290" cy="1120845"/>
          </a:xfrm>
        </p:grpSpPr>
        <p:sp>
          <p:nvSpPr>
            <p:cNvPr name="Freeform 4" id="4"/>
            <p:cNvSpPr/>
            <p:nvPr/>
          </p:nvSpPr>
          <p:spPr>
            <a:xfrm flipH="false" flipV="false" rot="0">
              <a:off x="0" y="0"/>
              <a:ext cx="1963290" cy="1120845"/>
            </a:xfrm>
            <a:custGeom>
              <a:avLst/>
              <a:gdLst/>
              <a:ahLst/>
              <a:cxnLst/>
              <a:rect r="r" b="b" t="t" l="l"/>
              <a:pathLst>
                <a:path h="1120845" w="1963290">
                  <a:moveTo>
                    <a:pt x="0" y="0"/>
                  </a:moveTo>
                  <a:lnTo>
                    <a:pt x="1963290" y="0"/>
                  </a:lnTo>
                  <a:lnTo>
                    <a:pt x="1963290" y="1120845"/>
                  </a:lnTo>
                  <a:lnTo>
                    <a:pt x="0" y="1120845"/>
                  </a:lnTo>
                  <a:close/>
                </a:path>
              </a:pathLst>
            </a:custGeom>
            <a:solidFill>
              <a:srgbClr val="AAD7D4">
                <a:alpha val="55686"/>
              </a:srgbClr>
            </a:solidFill>
          </p:spPr>
        </p:sp>
        <p:sp>
          <p:nvSpPr>
            <p:cNvPr name="TextBox 5" id="5"/>
            <p:cNvSpPr txBox="true"/>
            <p:nvPr/>
          </p:nvSpPr>
          <p:spPr>
            <a:xfrm>
              <a:off x="0" y="-38100"/>
              <a:ext cx="1963290" cy="115894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4503470" y="7809128"/>
            <a:ext cx="7454365" cy="4255707"/>
            <a:chOff x="0" y="0"/>
            <a:chExt cx="1963290" cy="1120845"/>
          </a:xfrm>
        </p:grpSpPr>
        <p:sp>
          <p:nvSpPr>
            <p:cNvPr name="Freeform 7" id="7"/>
            <p:cNvSpPr/>
            <p:nvPr/>
          </p:nvSpPr>
          <p:spPr>
            <a:xfrm flipH="false" flipV="false" rot="0">
              <a:off x="0" y="0"/>
              <a:ext cx="1963290" cy="1120845"/>
            </a:xfrm>
            <a:custGeom>
              <a:avLst/>
              <a:gdLst/>
              <a:ahLst/>
              <a:cxnLst/>
              <a:rect r="r" b="b" t="t" l="l"/>
              <a:pathLst>
                <a:path h="1120845" w="1963290">
                  <a:moveTo>
                    <a:pt x="0" y="0"/>
                  </a:moveTo>
                  <a:lnTo>
                    <a:pt x="1963290" y="0"/>
                  </a:lnTo>
                  <a:lnTo>
                    <a:pt x="1963290" y="1120845"/>
                  </a:lnTo>
                  <a:lnTo>
                    <a:pt x="0" y="1120845"/>
                  </a:lnTo>
                  <a:close/>
                </a:path>
              </a:pathLst>
            </a:custGeom>
            <a:solidFill>
              <a:srgbClr val="AAD7D4">
                <a:alpha val="55686"/>
              </a:srgbClr>
            </a:solidFill>
          </p:spPr>
        </p:sp>
        <p:sp>
          <p:nvSpPr>
            <p:cNvPr name="TextBox 8" id="8"/>
            <p:cNvSpPr txBox="true"/>
            <p:nvPr/>
          </p:nvSpPr>
          <p:spPr>
            <a:xfrm>
              <a:off x="0" y="-38100"/>
              <a:ext cx="1963290" cy="115894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2384871" y="2930179"/>
            <a:ext cx="13518258" cy="3423052"/>
          </a:xfrm>
          <a:prstGeom prst="rect">
            <a:avLst/>
          </a:prstGeom>
        </p:spPr>
        <p:txBody>
          <a:bodyPr anchor="t" rtlCol="false" tIns="0" lIns="0" bIns="0" rIns="0">
            <a:spAutoFit/>
          </a:bodyPr>
          <a:lstStyle/>
          <a:p>
            <a:pPr algn="ctr">
              <a:lnSpc>
                <a:spcPts val="13473"/>
              </a:lnSpc>
              <a:spcBef>
                <a:spcPct val="0"/>
              </a:spcBef>
            </a:pPr>
            <a:r>
              <a:rPr lang="en-US" b="true" sz="9624">
                <a:solidFill>
                  <a:srgbClr val="000000"/>
                </a:solidFill>
                <a:latin typeface="Poppins Bold"/>
                <a:ea typeface="Poppins Bold"/>
                <a:cs typeface="Poppins Bold"/>
                <a:sym typeface="Poppins Bold"/>
              </a:rPr>
              <a:t>AI SUPPORT EXPLANATION</a:t>
            </a:r>
          </a:p>
        </p:txBody>
      </p:sp>
      <p:grpSp>
        <p:nvGrpSpPr>
          <p:cNvPr name="Group 10" id="10"/>
          <p:cNvGrpSpPr/>
          <p:nvPr/>
        </p:nvGrpSpPr>
        <p:grpSpPr>
          <a:xfrm rot="0">
            <a:off x="666159" y="468960"/>
            <a:ext cx="7454365" cy="292317"/>
            <a:chOff x="0" y="0"/>
            <a:chExt cx="1963290" cy="76989"/>
          </a:xfrm>
        </p:grpSpPr>
        <p:sp>
          <p:nvSpPr>
            <p:cNvPr name="Freeform 11" id="11"/>
            <p:cNvSpPr/>
            <p:nvPr/>
          </p:nvSpPr>
          <p:spPr>
            <a:xfrm flipH="false" flipV="false" rot="0">
              <a:off x="0" y="0"/>
              <a:ext cx="1963290" cy="76989"/>
            </a:xfrm>
            <a:custGeom>
              <a:avLst/>
              <a:gdLst/>
              <a:ahLst/>
              <a:cxnLst/>
              <a:rect r="r" b="b" t="t" l="l"/>
              <a:pathLst>
                <a:path h="76989" w="1963290">
                  <a:moveTo>
                    <a:pt x="0" y="0"/>
                  </a:moveTo>
                  <a:lnTo>
                    <a:pt x="1963290" y="0"/>
                  </a:lnTo>
                  <a:lnTo>
                    <a:pt x="1963290" y="76989"/>
                  </a:lnTo>
                  <a:lnTo>
                    <a:pt x="0" y="76989"/>
                  </a:lnTo>
                  <a:close/>
                </a:path>
              </a:pathLst>
            </a:custGeom>
            <a:solidFill>
              <a:srgbClr val="AAD7D4">
                <a:alpha val="55686"/>
              </a:srgbClr>
            </a:solidFill>
          </p:spPr>
        </p:sp>
        <p:sp>
          <p:nvSpPr>
            <p:cNvPr name="TextBox 12" id="12"/>
            <p:cNvSpPr txBox="true"/>
            <p:nvPr/>
          </p:nvSpPr>
          <p:spPr>
            <a:xfrm>
              <a:off x="0" y="-38100"/>
              <a:ext cx="1963290" cy="115089"/>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9279728" y="9258300"/>
            <a:ext cx="7454365" cy="292317"/>
            <a:chOff x="0" y="0"/>
            <a:chExt cx="1963290" cy="76989"/>
          </a:xfrm>
        </p:grpSpPr>
        <p:sp>
          <p:nvSpPr>
            <p:cNvPr name="Freeform 14" id="14"/>
            <p:cNvSpPr/>
            <p:nvPr/>
          </p:nvSpPr>
          <p:spPr>
            <a:xfrm flipH="false" flipV="false" rot="0">
              <a:off x="0" y="0"/>
              <a:ext cx="1963290" cy="76989"/>
            </a:xfrm>
            <a:custGeom>
              <a:avLst/>
              <a:gdLst/>
              <a:ahLst/>
              <a:cxnLst/>
              <a:rect r="r" b="b" t="t" l="l"/>
              <a:pathLst>
                <a:path h="76989" w="1963290">
                  <a:moveTo>
                    <a:pt x="0" y="0"/>
                  </a:moveTo>
                  <a:lnTo>
                    <a:pt x="1963290" y="0"/>
                  </a:lnTo>
                  <a:lnTo>
                    <a:pt x="1963290" y="76989"/>
                  </a:lnTo>
                  <a:lnTo>
                    <a:pt x="0" y="76989"/>
                  </a:lnTo>
                  <a:close/>
                </a:path>
              </a:pathLst>
            </a:custGeom>
            <a:solidFill>
              <a:srgbClr val="AAD7D4">
                <a:alpha val="55686"/>
              </a:srgbClr>
            </a:solidFill>
          </p:spPr>
        </p:sp>
        <p:sp>
          <p:nvSpPr>
            <p:cNvPr name="TextBox 15" id="15"/>
            <p:cNvSpPr txBox="true"/>
            <p:nvPr/>
          </p:nvSpPr>
          <p:spPr>
            <a:xfrm>
              <a:off x="0" y="-38100"/>
              <a:ext cx="1963290" cy="115089"/>
            </a:xfrm>
            <a:prstGeom prst="rect">
              <a:avLst/>
            </a:prstGeom>
          </p:spPr>
          <p:txBody>
            <a:bodyPr anchor="ctr" rtlCol="false" tIns="50800" lIns="50800" bIns="50800" rIns="50800"/>
            <a:lstStyle/>
            <a:p>
              <a:pPr algn="ctr">
                <a:lnSpc>
                  <a:spcPts val="2659"/>
                </a:lnSpc>
              </a:pPr>
            </a:p>
          </p:txBody>
        </p:sp>
      </p:grpSp>
      <p:sp>
        <p:nvSpPr>
          <p:cNvPr name="TextBox 16" id="16"/>
          <p:cNvSpPr txBox="true"/>
          <p:nvPr/>
        </p:nvSpPr>
        <p:spPr>
          <a:xfrm rot="0">
            <a:off x="6378754" y="8354646"/>
            <a:ext cx="13256312" cy="767278"/>
          </a:xfrm>
          <a:prstGeom prst="rect">
            <a:avLst/>
          </a:prstGeom>
        </p:spPr>
        <p:txBody>
          <a:bodyPr anchor="t" rtlCol="false" tIns="0" lIns="0" bIns="0" rIns="0">
            <a:spAutoFit/>
          </a:bodyPr>
          <a:lstStyle/>
          <a:p>
            <a:pPr algn="ctr">
              <a:lnSpc>
                <a:spcPts val="6042"/>
              </a:lnSpc>
              <a:spcBef>
                <a:spcPct val="0"/>
              </a:spcBef>
            </a:pPr>
            <a:r>
              <a:rPr lang="en-US" b="true" sz="4316">
                <a:solidFill>
                  <a:srgbClr val="000000"/>
                </a:solidFill>
                <a:latin typeface="Poppins Bold"/>
                <a:ea typeface="Poppins Bold"/>
                <a:cs typeface="Poppins Bold"/>
                <a:sym typeface="Poppins Bold"/>
              </a:rPr>
              <a:t>CAPSTONE PROJECT</a:t>
            </a:r>
          </a:p>
        </p:txBody>
      </p:sp>
    </p:spTree>
  </p:cSld>
  <p:clrMapOvr>
    <a:masterClrMapping/>
  </p:clrMapOvr>
  <p:transition spd="fast">
    <p:fade/>
  </p:transition>
</p:sld>
</file>

<file path=ppt/slides/slide3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4713377" y="710813"/>
            <a:ext cx="9305985" cy="1395616"/>
          </a:xfrm>
          <a:prstGeom prst="rect">
            <a:avLst/>
          </a:prstGeom>
        </p:spPr>
        <p:txBody>
          <a:bodyPr anchor="t" rtlCol="false" tIns="0" lIns="0" bIns="0" rIns="0">
            <a:spAutoFit/>
          </a:bodyPr>
          <a:lstStyle/>
          <a:p>
            <a:pPr algn="l">
              <a:lnSpc>
                <a:spcPts val="9692"/>
              </a:lnSpc>
            </a:pPr>
            <a:r>
              <a:rPr lang="en-US" sz="9992" b="true">
                <a:solidFill>
                  <a:srgbClr val="1C2120"/>
                </a:solidFill>
                <a:latin typeface="Poppins Bold"/>
                <a:ea typeface="Poppins Bold"/>
                <a:cs typeface="Poppins Bold"/>
                <a:sym typeface="Poppins Bold"/>
              </a:rPr>
              <a:t>AI SUPPORT</a:t>
            </a:r>
          </a:p>
        </p:txBody>
      </p:sp>
      <p:sp>
        <p:nvSpPr>
          <p:cNvPr name="TextBox 3" id="3"/>
          <p:cNvSpPr txBox="true"/>
          <p:nvPr/>
        </p:nvSpPr>
        <p:spPr>
          <a:xfrm rot="0">
            <a:off x="4878244" y="1917643"/>
            <a:ext cx="6725076" cy="406146"/>
          </a:xfrm>
          <a:prstGeom prst="rect">
            <a:avLst/>
          </a:prstGeom>
        </p:spPr>
        <p:txBody>
          <a:bodyPr anchor="t" rtlCol="false" tIns="0" lIns="0" bIns="0" rIns="0">
            <a:spAutoFit/>
          </a:bodyPr>
          <a:lstStyle/>
          <a:p>
            <a:pPr algn="ctr">
              <a:lnSpc>
                <a:spcPts val="3132"/>
              </a:lnSpc>
            </a:pPr>
            <a:r>
              <a:rPr lang="en-US" sz="2900">
                <a:solidFill>
                  <a:srgbClr val="000000"/>
                </a:solidFill>
                <a:latin typeface="DM Sans"/>
                <a:ea typeface="DM Sans"/>
                <a:cs typeface="DM Sans"/>
                <a:sym typeface="DM Sans"/>
              </a:rPr>
              <a:t>IBM GRANITE MODEL</a:t>
            </a:r>
          </a:p>
        </p:txBody>
      </p:sp>
      <p:grpSp>
        <p:nvGrpSpPr>
          <p:cNvPr name="Group 4" id="4"/>
          <p:cNvGrpSpPr/>
          <p:nvPr/>
        </p:nvGrpSpPr>
        <p:grpSpPr>
          <a:xfrm rot="0">
            <a:off x="-949785" y="2952546"/>
            <a:ext cx="6830714" cy="458518"/>
            <a:chOff x="0" y="0"/>
            <a:chExt cx="2286638" cy="153493"/>
          </a:xfrm>
        </p:grpSpPr>
        <p:sp>
          <p:nvSpPr>
            <p:cNvPr name="Freeform 5" id="5"/>
            <p:cNvSpPr/>
            <p:nvPr/>
          </p:nvSpPr>
          <p:spPr>
            <a:xfrm flipH="false" flipV="false" rot="0">
              <a:off x="0" y="0"/>
              <a:ext cx="2286638" cy="153493"/>
            </a:xfrm>
            <a:custGeom>
              <a:avLst/>
              <a:gdLst/>
              <a:ahLst/>
              <a:cxnLst/>
              <a:rect r="r" b="b" t="t" l="l"/>
              <a:pathLst>
                <a:path h="153493" w="2286638">
                  <a:moveTo>
                    <a:pt x="56670" y="0"/>
                  </a:moveTo>
                  <a:lnTo>
                    <a:pt x="2229968" y="0"/>
                  </a:lnTo>
                  <a:cubicBezTo>
                    <a:pt x="2261266" y="0"/>
                    <a:pt x="2286638" y="25372"/>
                    <a:pt x="2286638" y="56670"/>
                  </a:cubicBezTo>
                  <a:lnTo>
                    <a:pt x="2286638" y="96823"/>
                  </a:lnTo>
                  <a:cubicBezTo>
                    <a:pt x="2286638" y="111852"/>
                    <a:pt x="2280667" y="126267"/>
                    <a:pt x="2270040" y="136894"/>
                  </a:cubicBezTo>
                  <a:cubicBezTo>
                    <a:pt x="2259412" y="147522"/>
                    <a:pt x="2244998" y="153493"/>
                    <a:pt x="2229968" y="153493"/>
                  </a:cubicBezTo>
                  <a:lnTo>
                    <a:pt x="56670" y="153493"/>
                  </a:lnTo>
                  <a:cubicBezTo>
                    <a:pt x="41640" y="153493"/>
                    <a:pt x="27226" y="147522"/>
                    <a:pt x="16598" y="136894"/>
                  </a:cubicBezTo>
                  <a:cubicBezTo>
                    <a:pt x="5971" y="126267"/>
                    <a:pt x="0" y="111852"/>
                    <a:pt x="0" y="96823"/>
                  </a:cubicBezTo>
                  <a:lnTo>
                    <a:pt x="0" y="56670"/>
                  </a:lnTo>
                  <a:cubicBezTo>
                    <a:pt x="0" y="41640"/>
                    <a:pt x="5971" y="27226"/>
                    <a:pt x="16598" y="16598"/>
                  </a:cubicBezTo>
                  <a:cubicBezTo>
                    <a:pt x="27226" y="5971"/>
                    <a:pt x="41640" y="0"/>
                    <a:pt x="56670" y="0"/>
                  </a:cubicBezTo>
                  <a:close/>
                </a:path>
              </a:pathLst>
            </a:custGeom>
            <a:solidFill>
              <a:srgbClr val="AAD7D4"/>
            </a:solidFill>
          </p:spPr>
        </p:sp>
        <p:sp>
          <p:nvSpPr>
            <p:cNvPr name="TextBox 6" id="6"/>
            <p:cNvSpPr txBox="true"/>
            <p:nvPr/>
          </p:nvSpPr>
          <p:spPr>
            <a:xfrm>
              <a:off x="0" y="95250"/>
              <a:ext cx="2286638" cy="58243"/>
            </a:xfrm>
            <a:prstGeom prst="rect">
              <a:avLst/>
            </a:prstGeom>
          </p:spPr>
          <p:txBody>
            <a:bodyPr anchor="ctr" rtlCol="false" tIns="50800" lIns="50800" bIns="50800" rIns="50800"/>
            <a:lstStyle/>
            <a:p>
              <a:pPr algn="ctr">
                <a:lnSpc>
                  <a:spcPts val="1925"/>
                </a:lnSpc>
              </a:pPr>
            </a:p>
          </p:txBody>
        </p:sp>
      </p:grpSp>
      <p:sp>
        <p:nvSpPr>
          <p:cNvPr name="TextBox 7" id="7"/>
          <p:cNvSpPr txBox="true"/>
          <p:nvPr/>
        </p:nvSpPr>
        <p:spPr>
          <a:xfrm rot="0">
            <a:off x="788209" y="3001883"/>
            <a:ext cx="7850337" cy="1841574"/>
          </a:xfrm>
          <a:prstGeom prst="rect">
            <a:avLst/>
          </a:prstGeom>
        </p:spPr>
        <p:txBody>
          <a:bodyPr anchor="t" rtlCol="false" tIns="0" lIns="0" bIns="0" rIns="0">
            <a:spAutoFit/>
          </a:bodyPr>
          <a:lstStyle/>
          <a:p>
            <a:pPr algn="l">
              <a:lnSpc>
                <a:spcPts val="2970"/>
              </a:lnSpc>
              <a:spcBef>
                <a:spcPct val="0"/>
              </a:spcBef>
            </a:pPr>
            <a:r>
              <a:rPr lang="en-US" b="true" sz="2122" spc="-174">
                <a:solidFill>
                  <a:srgbClr val="000000"/>
                </a:solidFill>
                <a:latin typeface="DM Sans Bold"/>
                <a:ea typeface="DM Sans Bold"/>
                <a:cs typeface="DM Sans Bold"/>
                <a:sym typeface="DM Sans Bold"/>
              </a:rPr>
              <a:t>Pemahaman Konteks Tingkat Lanjut</a:t>
            </a:r>
          </a:p>
          <a:p>
            <a:pPr algn="l">
              <a:lnSpc>
                <a:spcPts val="2970"/>
              </a:lnSpc>
              <a:spcBef>
                <a:spcPct val="0"/>
              </a:spcBef>
            </a:pPr>
            <a:r>
              <a:rPr lang="en-US" sz="2122" spc="-174">
                <a:solidFill>
                  <a:srgbClr val="000000"/>
                </a:solidFill>
                <a:latin typeface="DM Sans"/>
                <a:ea typeface="DM Sans"/>
                <a:cs typeface="DM Sans"/>
                <a:sym typeface="DM Sans"/>
              </a:rPr>
              <a:t>Model ini mampu memahami nuansa, sarkasme, dan konteks dalam ulasan pelanggan, melampaui pencocokan kata kunci sederhana. Hal ini memungkinkan klasifikasi topik yang lebih akurat dan identifikasi sentimen yang lebih bernuansa.</a:t>
            </a:r>
          </a:p>
        </p:txBody>
      </p:sp>
      <p:grpSp>
        <p:nvGrpSpPr>
          <p:cNvPr name="Group 8" id="8"/>
          <p:cNvGrpSpPr/>
          <p:nvPr/>
        </p:nvGrpSpPr>
        <p:grpSpPr>
          <a:xfrm rot="0">
            <a:off x="-844619" y="5907516"/>
            <a:ext cx="6830714" cy="458518"/>
            <a:chOff x="0" y="0"/>
            <a:chExt cx="2286638" cy="153493"/>
          </a:xfrm>
        </p:grpSpPr>
        <p:sp>
          <p:nvSpPr>
            <p:cNvPr name="Freeform 9" id="9"/>
            <p:cNvSpPr/>
            <p:nvPr/>
          </p:nvSpPr>
          <p:spPr>
            <a:xfrm flipH="false" flipV="false" rot="0">
              <a:off x="0" y="0"/>
              <a:ext cx="2286638" cy="153493"/>
            </a:xfrm>
            <a:custGeom>
              <a:avLst/>
              <a:gdLst/>
              <a:ahLst/>
              <a:cxnLst/>
              <a:rect r="r" b="b" t="t" l="l"/>
              <a:pathLst>
                <a:path h="153493" w="2286638">
                  <a:moveTo>
                    <a:pt x="56670" y="0"/>
                  </a:moveTo>
                  <a:lnTo>
                    <a:pt x="2229968" y="0"/>
                  </a:lnTo>
                  <a:cubicBezTo>
                    <a:pt x="2261266" y="0"/>
                    <a:pt x="2286638" y="25372"/>
                    <a:pt x="2286638" y="56670"/>
                  </a:cubicBezTo>
                  <a:lnTo>
                    <a:pt x="2286638" y="96823"/>
                  </a:lnTo>
                  <a:cubicBezTo>
                    <a:pt x="2286638" y="111852"/>
                    <a:pt x="2280667" y="126267"/>
                    <a:pt x="2270040" y="136894"/>
                  </a:cubicBezTo>
                  <a:cubicBezTo>
                    <a:pt x="2259412" y="147522"/>
                    <a:pt x="2244998" y="153493"/>
                    <a:pt x="2229968" y="153493"/>
                  </a:cubicBezTo>
                  <a:lnTo>
                    <a:pt x="56670" y="153493"/>
                  </a:lnTo>
                  <a:cubicBezTo>
                    <a:pt x="41640" y="153493"/>
                    <a:pt x="27226" y="147522"/>
                    <a:pt x="16598" y="136894"/>
                  </a:cubicBezTo>
                  <a:cubicBezTo>
                    <a:pt x="5971" y="126267"/>
                    <a:pt x="0" y="111852"/>
                    <a:pt x="0" y="96823"/>
                  </a:cubicBezTo>
                  <a:lnTo>
                    <a:pt x="0" y="56670"/>
                  </a:lnTo>
                  <a:cubicBezTo>
                    <a:pt x="0" y="41640"/>
                    <a:pt x="5971" y="27226"/>
                    <a:pt x="16598" y="16598"/>
                  </a:cubicBezTo>
                  <a:cubicBezTo>
                    <a:pt x="27226" y="5971"/>
                    <a:pt x="41640" y="0"/>
                    <a:pt x="56670" y="0"/>
                  </a:cubicBezTo>
                  <a:close/>
                </a:path>
              </a:pathLst>
            </a:custGeom>
            <a:solidFill>
              <a:srgbClr val="AAD7D4"/>
            </a:solidFill>
          </p:spPr>
        </p:sp>
        <p:sp>
          <p:nvSpPr>
            <p:cNvPr name="TextBox 10" id="10"/>
            <p:cNvSpPr txBox="true"/>
            <p:nvPr/>
          </p:nvSpPr>
          <p:spPr>
            <a:xfrm>
              <a:off x="0" y="95250"/>
              <a:ext cx="2286638" cy="58243"/>
            </a:xfrm>
            <a:prstGeom prst="rect">
              <a:avLst/>
            </a:prstGeom>
          </p:spPr>
          <p:txBody>
            <a:bodyPr anchor="ctr" rtlCol="false" tIns="50800" lIns="50800" bIns="50800" rIns="50800"/>
            <a:lstStyle/>
            <a:p>
              <a:pPr algn="ctr">
                <a:lnSpc>
                  <a:spcPts val="1925"/>
                </a:lnSpc>
              </a:pPr>
            </a:p>
          </p:txBody>
        </p:sp>
      </p:grpSp>
      <p:sp>
        <p:nvSpPr>
          <p:cNvPr name="TextBox 11" id="11"/>
          <p:cNvSpPr txBox="true"/>
          <p:nvPr/>
        </p:nvSpPr>
        <p:spPr>
          <a:xfrm rot="0">
            <a:off x="893375" y="5956854"/>
            <a:ext cx="7850337" cy="2213049"/>
          </a:xfrm>
          <a:prstGeom prst="rect">
            <a:avLst/>
          </a:prstGeom>
        </p:spPr>
        <p:txBody>
          <a:bodyPr anchor="t" rtlCol="false" tIns="0" lIns="0" bIns="0" rIns="0">
            <a:spAutoFit/>
          </a:bodyPr>
          <a:lstStyle/>
          <a:p>
            <a:pPr algn="l">
              <a:lnSpc>
                <a:spcPts val="2970"/>
              </a:lnSpc>
              <a:spcBef>
                <a:spcPct val="0"/>
              </a:spcBef>
            </a:pPr>
            <a:r>
              <a:rPr lang="en-US" b="true" sz="2122" spc="-174">
                <a:solidFill>
                  <a:srgbClr val="000000"/>
                </a:solidFill>
                <a:latin typeface="DM Sans Bold"/>
                <a:ea typeface="DM Sans Bold"/>
                <a:cs typeface="DM Sans Bold"/>
                <a:sym typeface="DM Sans Bold"/>
              </a:rPr>
              <a:t>Kl</a:t>
            </a:r>
            <a:r>
              <a:rPr lang="en-US" b="true" sz="2122" spc="-174">
                <a:solidFill>
                  <a:srgbClr val="000000"/>
                </a:solidFill>
                <a:latin typeface="DM Sans Bold"/>
                <a:ea typeface="DM Sans Bold"/>
                <a:cs typeface="DM Sans Bold"/>
                <a:sym typeface="DM Sans Bold"/>
              </a:rPr>
              <a:t>asifikasi Topik Granular</a:t>
            </a:r>
            <a:r>
              <a:rPr lang="en-US" sz="2122" spc="-174">
                <a:solidFill>
                  <a:srgbClr val="000000"/>
                </a:solidFill>
                <a:latin typeface="DM Sans"/>
                <a:ea typeface="DM Sans"/>
                <a:cs typeface="DM Sans"/>
                <a:sym typeface="DM Sans"/>
              </a:rPr>
              <a:t>:</a:t>
            </a:r>
          </a:p>
          <a:p>
            <a:pPr algn="l">
              <a:lnSpc>
                <a:spcPts val="2970"/>
              </a:lnSpc>
              <a:spcBef>
                <a:spcPct val="0"/>
              </a:spcBef>
            </a:pPr>
            <a:r>
              <a:rPr lang="en-US" sz="2122" spc="-174">
                <a:solidFill>
                  <a:srgbClr val="000000"/>
                </a:solidFill>
                <a:latin typeface="DM Sans"/>
                <a:ea typeface="DM Sans"/>
                <a:cs typeface="DM Sans"/>
                <a:sym typeface="DM Sans"/>
              </a:rPr>
              <a:t>Melalui teknik prompt engineering, IBM Granite dilatih (dalam konteks few-shot learning) untuk secara akurat mengidentifikasi dan mengkategorikan ulasan ke dalam dimensi bisnis spesifik seperti "Ukuran &amp; Kesesuaian" atau "Kualitas &amp; Rasa Kain". Kemampuan ini mengubah teks bebas menjadi data terstruktur yang dapat diukur dan dianalisis.</a:t>
            </a:r>
          </a:p>
        </p:txBody>
      </p:sp>
      <p:grpSp>
        <p:nvGrpSpPr>
          <p:cNvPr name="Group 12" id="12"/>
          <p:cNvGrpSpPr/>
          <p:nvPr/>
        </p:nvGrpSpPr>
        <p:grpSpPr>
          <a:xfrm rot="0">
            <a:off x="11753111" y="2952546"/>
            <a:ext cx="6830714" cy="458518"/>
            <a:chOff x="0" y="0"/>
            <a:chExt cx="2286638" cy="153493"/>
          </a:xfrm>
        </p:grpSpPr>
        <p:sp>
          <p:nvSpPr>
            <p:cNvPr name="Freeform 13" id="13"/>
            <p:cNvSpPr/>
            <p:nvPr/>
          </p:nvSpPr>
          <p:spPr>
            <a:xfrm flipH="false" flipV="false" rot="0">
              <a:off x="0" y="0"/>
              <a:ext cx="2286638" cy="153493"/>
            </a:xfrm>
            <a:custGeom>
              <a:avLst/>
              <a:gdLst/>
              <a:ahLst/>
              <a:cxnLst/>
              <a:rect r="r" b="b" t="t" l="l"/>
              <a:pathLst>
                <a:path h="153493" w="2286638">
                  <a:moveTo>
                    <a:pt x="56670" y="0"/>
                  </a:moveTo>
                  <a:lnTo>
                    <a:pt x="2229968" y="0"/>
                  </a:lnTo>
                  <a:cubicBezTo>
                    <a:pt x="2261266" y="0"/>
                    <a:pt x="2286638" y="25372"/>
                    <a:pt x="2286638" y="56670"/>
                  </a:cubicBezTo>
                  <a:lnTo>
                    <a:pt x="2286638" y="96823"/>
                  </a:lnTo>
                  <a:cubicBezTo>
                    <a:pt x="2286638" y="111852"/>
                    <a:pt x="2280667" y="126267"/>
                    <a:pt x="2270040" y="136894"/>
                  </a:cubicBezTo>
                  <a:cubicBezTo>
                    <a:pt x="2259412" y="147522"/>
                    <a:pt x="2244998" y="153493"/>
                    <a:pt x="2229968" y="153493"/>
                  </a:cubicBezTo>
                  <a:lnTo>
                    <a:pt x="56670" y="153493"/>
                  </a:lnTo>
                  <a:cubicBezTo>
                    <a:pt x="41640" y="153493"/>
                    <a:pt x="27226" y="147522"/>
                    <a:pt x="16598" y="136894"/>
                  </a:cubicBezTo>
                  <a:cubicBezTo>
                    <a:pt x="5971" y="126267"/>
                    <a:pt x="0" y="111852"/>
                    <a:pt x="0" y="96823"/>
                  </a:cubicBezTo>
                  <a:lnTo>
                    <a:pt x="0" y="56670"/>
                  </a:lnTo>
                  <a:cubicBezTo>
                    <a:pt x="0" y="41640"/>
                    <a:pt x="5971" y="27226"/>
                    <a:pt x="16598" y="16598"/>
                  </a:cubicBezTo>
                  <a:cubicBezTo>
                    <a:pt x="27226" y="5971"/>
                    <a:pt x="41640" y="0"/>
                    <a:pt x="56670" y="0"/>
                  </a:cubicBezTo>
                  <a:close/>
                </a:path>
              </a:pathLst>
            </a:custGeom>
            <a:solidFill>
              <a:srgbClr val="AAD7D4"/>
            </a:solidFill>
          </p:spPr>
        </p:sp>
        <p:sp>
          <p:nvSpPr>
            <p:cNvPr name="TextBox 14" id="14"/>
            <p:cNvSpPr txBox="true"/>
            <p:nvPr/>
          </p:nvSpPr>
          <p:spPr>
            <a:xfrm>
              <a:off x="0" y="95250"/>
              <a:ext cx="2286638" cy="58243"/>
            </a:xfrm>
            <a:prstGeom prst="rect">
              <a:avLst/>
            </a:prstGeom>
          </p:spPr>
          <p:txBody>
            <a:bodyPr anchor="ctr" rtlCol="false" tIns="50800" lIns="50800" bIns="50800" rIns="50800"/>
            <a:lstStyle/>
            <a:p>
              <a:pPr algn="ctr">
                <a:lnSpc>
                  <a:spcPts val="1925"/>
                </a:lnSpc>
              </a:pPr>
            </a:p>
          </p:txBody>
        </p:sp>
      </p:grpSp>
      <p:sp>
        <p:nvSpPr>
          <p:cNvPr name="TextBox 15" id="15"/>
          <p:cNvSpPr txBox="true"/>
          <p:nvPr/>
        </p:nvSpPr>
        <p:spPr>
          <a:xfrm rot="0">
            <a:off x="9690163" y="3001883"/>
            <a:ext cx="7850337" cy="2213049"/>
          </a:xfrm>
          <a:prstGeom prst="rect">
            <a:avLst/>
          </a:prstGeom>
        </p:spPr>
        <p:txBody>
          <a:bodyPr anchor="t" rtlCol="false" tIns="0" lIns="0" bIns="0" rIns="0">
            <a:spAutoFit/>
          </a:bodyPr>
          <a:lstStyle/>
          <a:p>
            <a:pPr algn="r">
              <a:lnSpc>
                <a:spcPts val="2970"/>
              </a:lnSpc>
              <a:spcBef>
                <a:spcPct val="0"/>
              </a:spcBef>
            </a:pPr>
            <a:r>
              <a:rPr lang="en-US" b="true" sz="2122" spc="-174">
                <a:solidFill>
                  <a:srgbClr val="000000"/>
                </a:solidFill>
                <a:latin typeface="DM Sans Bold"/>
                <a:ea typeface="DM Sans Bold"/>
                <a:cs typeface="DM Sans Bold"/>
                <a:sym typeface="DM Sans Bold"/>
              </a:rPr>
              <a:t>Per</a:t>
            </a:r>
            <a:r>
              <a:rPr lang="en-US" b="true" sz="2122" spc="-174">
                <a:solidFill>
                  <a:srgbClr val="000000"/>
                </a:solidFill>
                <a:latin typeface="DM Sans Bold"/>
                <a:ea typeface="DM Sans Bold"/>
                <a:cs typeface="DM Sans Bold"/>
                <a:sym typeface="DM Sans Bold"/>
              </a:rPr>
              <a:t>ingkasan Bertarget</a:t>
            </a:r>
          </a:p>
          <a:p>
            <a:pPr algn="r">
              <a:lnSpc>
                <a:spcPts val="2970"/>
              </a:lnSpc>
              <a:spcBef>
                <a:spcPct val="0"/>
              </a:spcBef>
            </a:pPr>
            <a:r>
              <a:rPr lang="en-US" sz="2122" spc="-174">
                <a:solidFill>
                  <a:srgbClr val="000000"/>
                </a:solidFill>
                <a:latin typeface="DM Sans"/>
                <a:ea typeface="DM Sans"/>
                <a:cs typeface="DM Sans"/>
                <a:sym typeface="DM Sans"/>
              </a:rPr>
              <a:t>Model ini unggul dalam mengkondensasi informasi kompleks menjadi ringkasan yang ringkas, relevan, dan berfokus pada isu-isu kunci seperti masalah kualitas dan ukuran, sebagaimana diminta. Ini memungkinkan para pemangku kepentingan untuk dengan cepat mencerna volume besar umpan balik.</a:t>
            </a:r>
          </a:p>
        </p:txBody>
      </p:sp>
      <p:grpSp>
        <p:nvGrpSpPr>
          <p:cNvPr name="Group 16" id="16"/>
          <p:cNvGrpSpPr/>
          <p:nvPr/>
        </p:nvGrpSpPr>
        <p:grpSpPr>
          <a:xfrm rot="0">
            <a:off x="11457286" y="5907516"/>
            <a:ext cx="6830714" cy="458518"/>
            <a:chOff x="0" y="0"/>
            <a:chExt cx="2286638" cy="153493"/>
          </a:xfrm>
        </p:grpSpPr>
        <p:sp>
          <p:nvSpPr>
            <p:cNvPr name="Freeform 17" id="17"/>
            <p:cNvSpPr/>
            <p:nvPr/>
          </p:nvSpPr>
          <p:spPr>
            <a:xfrm flipH="false" flipV="false" rot="0">
              <a:off x="0" y="0"/>
              <a:ext cx="2286638" cy="153493"/>
            </a:xfrm>
            <a:custGeom>
              <a:avLst/>
              <a:gdLst/>
              <a:ahLst/>
              <a:cxnLst/>
              <a:rect r="r" b="b" t="t" l="l"/>
              <a:pathLst>
                <a:path h="153493" w="2286638">
                  <a:moveTo>
                    <a:pt x="56670" y="0"/>
                  </a:moveTo>
                  <a:lnTo>
                    <a:pt x="2229968" y="0"/>
                  </a:lnTo>
                  <a:cubicBezTo>
                    <a:pt x="2261266" y="0"/>
                    <a:pt x="2286638" y="25372"/>
                    <a:pt x="2286638" y="56670"/>
                  </a:cubicBezTo>
                  <a:lnTo>
                    <a:pt x="2286638" y="96823"/>
                  </a:lnTo>
                  <a:cubicBezTo>
                    <a:pt x="2286638" y="111852"/>
                    <a:pt x="2280667" y="126267"/>
                    <a:pt x="2270040" y="136894"/>
                  </a:cubicBezTo>
                  <a:cubicBezTo>
                    <a:pt x="2259412" y="147522"/>
                    <a:pt x="2244998" y="153493"/>
                    <a:pt x="2229968" y="153493"/>
                  </a:cubicBezTo>
                  <a:lnTo>
                    <a:pt x="56670" y="153493"/>
                  </a:lnTo>
                  <a:cubicBezTo>
                    <a:pt x="41640" y="153493"/>
                    <a:pt x="27226" y="147522"/>
                    <a:pt x="16598" y="136894"/>
                  </a:cubicBezTo>
                  <a:cubicBezTo>
                    <a:pt x="5971" y="126267"/>
                    <a:pt x="0" y="111852"/>
                    <a:pt x="0" y="96823"/>
                  </a:cubicBezTo>
                  <a:lnTo>
                    <a:pt x="0" y="56670"/>
                  </a:lnTo>
                  <a:cubicBezTo>
                    <a:pt x="0" y="41640"/>
                    <a:pt x="5971" y="27226"/>
                    <a:pt x="16598" y="16598"/>
                  </a:cubicBezTo>
                  <a:cubicBezTo>
                    <a:pt x="27226" y="5971"/>
                    <a:pt x="41640" y="0"/>
                    <a:pt x="56670" y="0"/>
                  </a:cubicBezTo>
                  <a:close/>
                </a:path>
              </a:pathLst>
            </a:custGeom>
            <a:solidFill>
              <a:srgbClr val="AAD7D4"/>
            </a:solidFill>
          </p:spPr>
        </p:sp>
        <p:sp>
          <p:nvSpPr>
            <p:cNvPr name="TextBox 18" id="18"/>
            <p:cNvSpPr txBox="true"/>
            <p:nvPr/>
          </p:nvSpPr>
          <p:spPr>
            <a:xfrm>
              <a:off x="0" y="95250"/>
              <a:ext cx="2286638" cy="58243"/>
            </a:xfrm>
            <a:prstGeom prst="rect">
              <a:avLst/>
            </a:prstGeom>
          </p:spPr>
          <p:txBody>
            <a:bodyPr anchor="ctr" rtlCol="false" tIns="50800" lIns="50800" bIns="50800" rIns="50800"/>
            <a:lstStyle/>
            <a:p>
              <a:pPr algn="ctr">
                <a:lnSpc>
                  <a:spcPts val="1925"/>
                </a:lnSpc>
              </a:pPr>
            </a:p>
          </p:txBody>
        </p:sp>
      </p:grpSp>
      <p:sp>
        <p:nvSpPr>
          <p:cNvPr name="TextBox 19" id="19"/>
          <p:cNvSpPr txBox="true"/>
          <p:nvPr/>
        </p:nvSpPr>
        <p:spPr>
          <a:xfrm rot="0">
            <a:off x="9394338" y="5956854"/>
            <a:ext cx="7850337" cy="1841574"/>
          </a:xfrm>
          <a:prstGeom prst="rect">
            <a:avLst/>
          </a:prstGeom>
        </p:spPr>
        <p:txBody>
          <a:bodyPr anchor="t" rtlCol="false" tIns="0" lIns="0" bIns="0" rIns="0">
            <a:spAutoFit/>
          </a:bodyPr>
          <a:lstStyle/>
          <a:p>
            <a:pPr algn="r">
              <a:lnSpc>
                <a:spcPts val="2970"/>
              </a:lnSpc>
              <a:spcBef>
                <a:spcPct val="0"/>
              </a:spcBef>
            </a:pPr>
            <a:r>
              <a:rPr lang="en-US" b="true" sz="2122" spc="-174">
                <a:solidFill>
                  <a:srgbClr val="000000"/>
                </a:solidFill>
                <a:latin typeface="DM Sans Bold"/>
                <a:ea typeface="DM Sans Bold"/>
                <a:cs typeface="DM Sans Bold"/>
                <a:sym typeface="DM Sans Bold"/>
              </a:rPr>
              <a:t>S</a:t>
            </a:r>
            <a:r>
              <a:rPr lang="en-US" b="true" sz="2122" spc="-174">
                <a:solidFill>
                  <a:srgbClr val="000000"/>
                </a:solidFill>
                <a:latin typeface="DM Sans Bold"/>
                <a:ea typeface="DM Sans Bold"/>
                <a:cs typeface="DM Sans Bold"/>
                <a:sym typeface="DM Sans Bold"/>
              </a:rPr>
              <a:t>kalabilitas</a:t>
            </a:r>
          </a:p>
          <a:p>
            <a:pPr algn="r">
              <a:lnSpc>
                <a:spcPts val="2970"/>
              </a:lnSpc>
              <a:spcBef>
                <a:spcPct val="0"/>
              </a:spcBef>
            </a:pPr>
            <a:r>
              <a:rPr lang="en-US" b="true" sz="2122" spc="-174">
                <a:solidFill>
                  <a:srgbClr val="000000"/>
                </a:solidFill>
                <a:latin typeface="DM Sans Bold"/>
                <a:ea typeface="DM Sans Bold"/>
                <a:cs typeface="DM Sans Bold"/>
                <a:sym typeface="DM Sans Bold"/>
              </a:rPr>
              <a:t> </a:t>
            </a:r>
            <a:r>
              <a:rPr lang="en-US" sz="2122" spc="-174">
                <a:solidFill>
                  <a:srgbClr val="000000"/>
                </a:solidFill>
                <a:latin typeface="DM Sans"/>
                <a:ea typeface="DM Sans"/>
                <a:cs typeface="DM Sans"/>
                <a:sym typeface="DM Sans"/>
              </a:rPr>
              <a:t>Meskipun studi kasus ini menggunakan sampel, arsitektur berbasis LLM memungkinkan pendekatan ini untuk diskalakan ke jutaan ulasan, memberikan solusi yang efisien untuk volume data yang besar yang dihadapi oleh perusahaan e-commerce</a:t>
            </a:r>
            <a:r>
              <a:rPr lang="en-US" b="true" sz="2122" spc="-174">
                <a:solidFill>
                  <a:srgbClr val="000000"/>
                </a:solidFill>
                <a:latin typeface="DM Sans Bold"/>
                <a:ea typeface="DM Sans Bold"/>
                <a:cs typeface="DM Sans Bold"/>
                <a:sym typeface="DM Sans Bold"/>
              </a:rPr>
              <a:t>.</a:t>
            </a:r>
          </a:p>
        </p:txBody>
      </p:sp>
      <p:sp>
        <p:nvSpPr>
          <p:cNvPr name="TextBox 20" id="20"/>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33</a:t>
            </a:r>
          </a:p>
        </p:txBody>
      </p:sp>
      <p:grpSp>
        <p:nvGrpSpPr>
          <p:cNvPr name="Group 21" id="21"/>
          <p:cNvGrpSpPr/>
          <p:nvPr/>
        </p:nvGrpSpPr>
        <p:grpSpPr>
          <a:xfrm rot="0">
            <a:off x="5880929" y="9693903"/>
            <a:ext cx="6830714" cy="2630484"/>
            <a:chOff x="0" y="0"/>
            <a:chExt cx="2286638" cy="880576"/>
          </a:xfrm>
        </p:grpSpPr>
        <p:sp>
          <p:nvSpPr>
            <p:cNvPr name="Freeform 22" id="22"/>
            <p:cNvSpPr/>
            <p:nvPr/>
          </p:nvSpPr>
          <p:spPr>
            <a:xfrm flipH="false" flipV="false" rot="0">
              <a:off x="0" y="0"/>
              <a:ext cx="2286638" cy="880576"/>
            </a:xfrm>
            <a:custGeom>
              <a:avLst/>
              <a:gdLst/>
              <a:ahLst/>
              <a:cxnLst/>
              <a:rect r="r" b="b" t="t" l="l"/>
              <a:pathLst>
                <a:path h="880576" w="2286638">
                  <a:moveTo>
                    <a:pt x="56670" y="0"/>
                  </a:moveTo>
                  <a:lnTo>
                    <a:pt x="2229968" y="0"/>
                  </a:lnTo>
                  <a:cubicBezTo>
                    <a:pt x="2261266" y="0"/>
                    <a:pt x="2286638" y="25372"/>
                    <a:pt x="2286638" y="56670"/>
                  </a:cubicBezTo>
                  <a:lnTo>
                    <a:pt x="2286638" y="823906"/>
                  </a:lnTo>
                  <a:cubicBezTo>
                    <a:pt x="2286638" y="838936"/>
                    <a:pt x="2280667" y="853350"/>
                    <a:pt x="2270040" y="863978"/>
                  </a:cubicBezTo>
                  <a:cubicBezTo>
                    <a:pt x="2259412" y="874606"/>
                    <a:pt x="2244998" y="880576"/>
                    <a:pt x="2229968" y="880576"/>
                  </a:cubicBezTo>
                  <a:lnTo>
                    <a:pt x="56670" y="880576"/>
                  </a:lnTo>
                  <a:cubicBezTo>
                    <a:pt x="25372" y="880576"/>
                    <a:pt x="0" y="855204"/>
                    <a:pt x="0" y="823906"/>
                  </a:cubicBezTo>
                  <a:lnTo>
                    <a:pt x="0" y="56670"/>
                  </a:lnTo>
                  <a:cubicBezTo>
                    <a:pt x="0" y="41640"/>
                    <a:pt x="5971" y="27226"/>
                    <a:pt x="16598" y="16598"/>
                  </a:cubicBezTo>
                  <a:cubicBezTo>
                    <a:pt x="27226" y="5971"/>
                    <a:pt x="41640" y="0"/>
                    <a:pt x="56670" y="0"/>
                  </a:cubicBezTo>
                  <a:close/>
                </a:path>
              </a:pathLst>
            </a:custGeom>
            <a:solidFill>
              <a:srgbClr val="AAD7D4"/>
            </a:solidFill>
          </p:spPr>
        </p:sp>
        <p:sp>
          <p:nvSpPr>
            <p:cNvPr name="TextBox 23" id="23"/>
            <p:cNvSpPr txBox="true"/>
            <p:nvPr/>
          </p:nvSpPr>
          <p:spPr>
            <a:xfrm>
              <a:off x="0" y="85725"/>
              <a:ext cx="2286638" cy="794851"/>
            </a:xfrm>
            <a:prstGeom prst="rect">
              <a:avLst/>
            </a:prstGeom>
          </p:spPr>
          <p:txBody>
            <a:bodyPr anchor="ctr" rtlCol="false" tIns="50800" lIns="50800" bIns="50800" rIns="50800"/>
            <a:lstStyle/>
            <a:p>
              <a:pPr algn="ctr">
                <a:lnSpc>
                  <a:spcPts val="1925"/>
                </a:lnSpc>
              </a:pPr>
            </a:p>
          </p:txBody>
        </p:sp>
      </p:grpSp>
    </p:spTree>
  </p:cSld>
  <p:clrMapOvr>
    <a:masterClrMapping/>
  </p:clrMapOvr>
  <p:transition spd="fast">
    <p:fade/>
  </p:transition>
</p:sld>
</file>

<file path=ppt/slides/slide3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34</a:t>
            </a:r>
          </a:p>
        </p:txBody>
      </p:sp>
      <p:sp>
        <p:nvSpPr>
          <p:cNvPr name="TextBox 3" id="3"/>
          <p:cNvSpPr txBox="true"/>
          <p:nvPr/>
        </p:nvSpPr>
        <p:spPr>
          <a:xfrm rot="0">
            <a:off x="-1068786" y="3433717"/>
            <a:ext cx="17768857" cy="839232"/>
          </a:xfrm>
          <a:prstGeom prst="rect">
            <a:avLst/>
          </a:prstGeom>
        </p:spPr>
        <p:txBody>
          <a:bodyPr anchor="t" rtlCol="false" tIns="0" lIns="0" bIns="0" rIns="0">
            <a:spAutoFit/>
          </a:bodyPr>
          <a:lstStyle/>
          <a:p>
            <a:pPr algn="ctr">
              <a:lnSpc>
                <a:spcPts val="6585"/>
              </a:lnSpc>
              <a:spcBef>
                <a:spcPct val="0"/>
              </a:spcBef>
            </a:pPr>
            <a:r>
              <a:rPr lang="en-US" b="true" sz="4703">
                <a:solidFill>
                  <a:srgbClr val="000000"/>
                </a:solidFill>
                <a:latin typeface="Poppins Bold"/>
                <a:ea typeface="Poppins Bold"/>
                <a:cs typeface="Poppins Bold"/>
                <a:sym typeface="Poppins Bold"/>
              </a:rPr>
              <a:t>Peran Kecerdasan Buatan dalam Analisis Ini</a:t>
            </a:r>
          </a:p>
        </p:txBody>
      </p:sp>
      <p:sp>
        <p:nvSpPr>
          <p:cNvPr name="TextBox 4" id="4"/>
          <p:cNvSpPr txBox="true"/>
          <p:nvPr/>
        </p:nvSpPr>
        <p:spPr>
          <a:xfrm rot="0">
            <a:off x="1028700" y="4525097"/>
            <a:ext cx="15298383" cy="2280723"/>
          </a:xfrm>
          <a:prstGeom prst="rect">
            <a:avLst/>
          </a:prstGeom>
        </p:spPr>
        <p:txBody>
          <a:bodyPr anchor="t" rtlCol="false" tIns="0" lIns="0" bIns="0" rIns="0">
            <a:spAutoFit/>
          </a:bodyPr>
          <a:lstStyle/>
          <a:p>
            <a:pPr algn="just">
              <a:lnSpc>
                <a:spcPts val="3669"/>
              </a:lnSpc>
              <a:spcBef>
                <a:spcPct val="0"/>
              </a:spcBef>
            </a:pPr>
            <a:r>
              <a:rPr lang="en-US" sz="2621">
                <a:solidFill>
                  <a:srgbClr val="000000"/>
                </a:solidFill>
                <a:latin typeface="DM Sans"/>
                <a:ea typeface="DM Sans"/>
                <a:cs typeface="DM Sans"/>
                <a:sym typeface="DM Sans"/>
              </a:rPr>
              <a:t>Analisis mendalam terhadap umpan balik pelanggan yang disajikan dalam studi kasus ini dimungkinkan secara signifikan berkat pemanfaatan model Bahasa Besar (LLM), khususnya IBM Granite. Alat AI ini bukan sekadar pengganti otomatisasi sederhana, melainkan agen cerdas yang mampu memahami, menginterpretasikan, dan mengekstraksi makna dari teks yang tidak terstruktur dengan cara yang sebelumnya sulit atau memakan biaya besar untuk dilakukan.</a:t>
            </a:r>
          </a:p>
        </p:txBody>
      </p:sp>
    </p:spTree>
  </p:cSld>
  <p:clrMapOvr>
    <a:masterClrMapping/>
  </p:clrMapOvr>
  <p:transition spd="fast">
    <p:fade/>
  </p:transition>
</p:sld>
</file>

<file path=ppt/slides/slide3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35</a:t>
            </a:r>
          </a:p>
        </p:txBody>
      </p:sp>
      <p:sp>
        <p:nvSpPr>
          <p:cNvPr name="TextBox 3" id="3"/>
          <p:cNvSpPr txBox="true"/>
          <p:nvPr/>
        </p:nvSpPr>
        <p:spPr>
          <a:xfrm rot="0">
            <a:off x="703850" y="3068615"/>
            <a:ext cx="10672712" cy="854028"/>
          </a:xfrm>
          <a:prstGeom prst="rect">
            <a:avLst/>
          </a:prstGeom>
        </p:spPr>
        <p:txBody>
          <a:bodyPr anchor="t" rtlCol="false" tIns="0" lIns="0" bIns="0" rIns="0">
            <a:spAutoFit/>
          </a:bodyPr>
          <a:lstStyle/>
          <a:p>
            <a:pPr algn="ctr">
              <a:lnSpc>
                <a:spcPts val="6643"/>
              </a:lnSpc>
              <a:spcBef>
                <a:spcPct val="0"/>
              </a:spcBef>
            </a:pPr>
            <a:r>
              <a:rPr lang="en-US" b="true" sz="4745" spc="-389">
                <a:solidFill>
                  <a:srgbClr val="000000"/>
                </a:solidFill>
                <a:latin typeface="Poppins Bold"/>
                <a:ea typeface="Poppins Bold"/>
                <a:cs typeface="Poppins Bold"/>
                <a:sym typeface="Poppins Bold"/>
              </a:rPr>
              <a:t>IBM G</a:t>
            </a:r>
            <a:r>
              <a:rPr lang="en-US" b="true" sz="4745" spc="-389">
                <a:solidFill>
                  <a:srgbClr val="000000"/>
                </a:solidFill>
                <a:latin typeface="Poppins Bold"/>
                <a:ea typeface="Poppins Bold"/>
                <a:cs typeface="Poppins Bold"/>
                <a:sym typeface="Poppins Bold"/>
              </a:rPr>
              <a:t>ranite: Kekuatan di Balik Wawasan</a:t>
            </a:r>
          </a:p>
        </p:txBody>
      </p:sp>
      <p:sp>
        <p:nvSpPr>
          <p:cNvPr name="TextBox 4" id="4"/>
          <p:cNvSpPr txBox="true"/>
          <p:nvPr/>
        </p:nvSpPr>
        <p:spPr>
          <a:xfrm rot="0">
            <a:off x="703850" y="4165033"/>
            <a:ext cx="16000292" cy="3936267"/>
          </a:xfrm>
          <a:prstGeom prst="rect">
            <a:avLst/>
          </a:prstGeom>
        </p:spPr>
        <p:txBody>
          <a:bodyPr anchor="t" rtlCol="false" tIns="0" lIns="0" bIns="0" rIns="0">
            <a:spAutoFit/>
          </a:bodyPr>
          <a:lstStyle/>
          <a:p>
            <a:pPr algn="just">
              <a:lnSpc>
                <a:spcPts val="3148"/>
              </a:lnSpc>
              <a:spcBef>
                <a:spcPct val="0"/>
              </a:spcBef>
            </a:pPr>
            <a:r>
              <a:rPr lang="en-US" sz="2248">
                <a:solidFill>
                  <a:srgbClr val="000000"/>
                </a:solidFill>
                <a:latin typeface="DM Sans"/>
                <a:ea typeface="DM Sans"/>
                <a:cs typeface="DM Sans"/>
                <a:sym typeface="DM Sans"/>
              </a:rPr>
              <a:t>Model IBM Granite 3.3 8B Instruct mengubah ulasan pelanggan yang tidak terstruktur menjadi data bisnis yang dapat ditindaklanjuti berkat kemampuan intinya:</a:t>
            </a:r>
          </a:p>
          <a:p>
            <a:pPr algn="just" marL="485516" indent="-242758" lvl="1">
              <a:lnSpc>
                <a:spcPts val="3148"/>
              </a:lnSpc>
              <a:buFont typeface="Arial"/>
              <a:buChar char="•"/>
            </a:pPr>
            <a:r>
              <a:rPr lang="en-US" sz="2248">
                <a:solidFill>
                  <a:srgbClr val="000000"/>
                </a:solidFill>
                <a:latin typeface="DM Sans"/>
                <a:ea typeface="DM Sans"/>
                <a:cs typeface="DM Sans"/>
                <a:sym typeface="DM Sans"/>
              </a:rPr>
              <a:t>Pemahaman Konteks: Mampu memahami nuansa dan sarkasme dalam ulasan, tidak hanya terpaku pada kata kunci.</a:t>
            </a:r>
          </a:p>
          <a:p>
            <a:pPr algn="just" marL="485516" indent="-242758" lvl="1">
              <a:lnSpc>
                <a:spcPts val="3148"/>
              </a:lnSpc>
              <a:buFont typeface="Arial"/>
              <a:buChar char="•"/>
            </a:pPr>
            <a:r>
              <a:rPr lang="en-US" sz="2248">
                <a:solidFill>
                  <a:srgbClr val="000000"/>
                </a:solidFill>
                <a:latin typeface="DM Sans"/>
                <a:ea typeface="DM Sans"/>
                <a:cs typeface="DM Sans"/>
                <a:sym typeface="DM Sans"/>
              </a:rPr>
              <a:t>Klasifikasi Spesifik: Dapat dilatih untuk mengkategorikan umpan balik ke dalam topik bisnis yang terperinci seperti "Ukuran &amp; Kesesuaian".</a:t>
            </a:r>
          </a:p>
          <a:p>
            <a:pPr algn="just" marL="485516" indent="-242758" lvl="1">
              <a:lnSpc>
                <a:spcPts val="3148"/>
              </a:lnSpc>
              <a:buFont typeface="Arial"/>
              <a:buChar char="•"/>
            </a:pPr>
            <a:r>
              <a:rPr lang="en-US" sz="2248">
                <a:solidFill>
                  <a:srgbClr val="000000"/>
                </a:solidFill>
                <a:latin typeface="DM Sans"/>
                <a:ea typeface="DM Sans"/>
                <a:cs typeface="DM Sans"/>
                <a:sym typeface="DM Sans"/>
              </a:rPr>
              <a:t>Peringkasan Efektif: Unggul dalam meringkas volume besar ulasan menjadi poin-poin penting yang ringkas dan relevan.</a:t>
            </a:r>
          </a:p>
          <a:p>
            <a:pPr algn="just" marL="485516" indent="-242758" lvl="1">
              <a:lnSpc>
                <a:spcPts val="3148"/>
              </a:lnSpc>
              <a:buFont typeface="Arial"/>
              <a:buChar char="•"/>
            </a:pPr>
            <a:r>
              <a:rPr lang="en-US" sz="2248">
                <a:solidFill>
                  <a:srgbClr val="000000"/>
                </a:solidFill>
                <a:latin typeface="DM Sans"/>
                <a:ea typeface="DM Sans"/>
                <a:cs typeface="DM Sans"/>
                <a:sym typeface="DM Sans"/>
              </a:rPr>
              <a:t>Skalabilitas: Arsitekturnya mampu menangani analisis data dalam skala besar, dari ribuan hingga jutaan ulasan.</a:t>
            </a:r>
          </a:p>
          <a:p>
            <a:pPr algn="just" marL="485516" indent="-242758" lvl="1">
              <a:lnSpc>
                <a:spcPts val="3148"/>
              </a:lnSpc>
              <a:buFont typeface="Arial"/>
              <a:buChar char="•"/>
            </a:pPr>
            <a:r>
              <a:rPr lang="en-US" sz="2248">
                <a:solidFill>
                  <a:srgbClr val="000000"/>
                </a:solidFill>
                <a:latin typeface="DM Sans"/>
                <a:ea typeface="DM Sans"/>
                <a:cs typeface="DM Sans"/>
                <a:sym typeface="DM Sans"/>
              </a:rPr>
              <a:t>Secara keseluruhan, model ini memungkinkan perusahaan untuk dengan cepat mengubah data kualitatif menjadi intelijen bisnis untuk strategi produk dan pengalaman pelanggan yang lebih baik.</a:t>
            </a:r>
          </a:p>
        </p:txBody>
      </p:sp>
    </p:spTree>
  </p:cSld>
  <p:clrMapOvr>
    <a:masterClrMapping/>
  </p:clrMapOvr>
  <p:transition spd="fast">
    <p:fade/>
  </p:transition>
</p:sld>
</file>

<file path=ppt/slides/slide36.xml><?xml version="1.0" encoding="utf-8"?>
<p:sld xmlns:p="http://schemas.openxmlformats.org/presentationml/2006/main" xmlns:a="http://schemas.openxmlformats.org/drawingml/2006/main">
  <p:cSld>
    <p:bg>
      <p:bgPr>
        <a:solidFill>
          <a:srgbClr val="AAD7D4"/>
        </a:solidFill>
      </p:bgPr>
    </p:bg>
    <p:spTree>
      <p:nvGrpSpPr>
        <p:cNvPr id="1" name=""/>
        <p:cNvGrpSpPr/>
        <p:nvPr/>
      </p:nvGrpSpPr>
      <p:grpSpPr>
        <a:xfrm>
          <a:off x="0" y="0"/>
          <a:ext cx="0" cy="0"/>
          <a:chOff x="0" y="0"/>
          <a:chExt cx="0" cy="0"/>
        </a:xfrm>
      </p:grpSpPr>
      <p:sp>
        <p:nvSpPr>
          <p:cNvPr name="TextBox 2" id="2"/>
          <p:cNvSpPr txBox="true"/>
          <p:nvPr/>
        </p:nvSpPr>
        <p:spPr>
          <a:xfrm rot="0">
            <a:off x="3182017" y="3400568"/>
            <a:ext cx="11923966" cy="2888952"/>
          </a:xfrm>
          <a:prstGeom prst="rect">
            <a:avLst/>
          </a:prstGeom>
        </p:spPr>
        <p:txBody>
          <a:bodyPr anchor="t" rtlCol="false" tIns="0" lIns="0" bIns="0" rIns="0">
            <a:spAutoFit/>
          </a:bodyPr>
          <a:lstStyle/>
          <a:p>
            <a:pPr algn="ctr">
              <a:lnSpc>
                <a:spcPts val="10460"/>
              </a:lnSpc>
            </a:pPr>
            <a:r>
              <a:rPr lang="en-US" b="true" sz="12023">
                <a:solidFill>
                  <a:srgbClr val="1C2120"/>
                </a:solidFill>
                <a:latin typeface="Poppins Bold"/>
                <a:ea typeface="Poppins Bold"/>
                <a:cs typeface="Poppins Bold"/>
                <a:sym typeface="Poppins Bold"/>
              </a:rPr>
              <a:t>Thank you very much!</a:t>
            </a:r>
          </a:p>
        </p:txBody>
      </p:sp>
      <p:grpSp>
        <p:nvGrpSpPr>
          <p:cNvPr name="Group 3" id="3"/>
          <p:cNvGrpSpPr/>
          <p:nvPr/>
        </p:nvGrpSpPr>
        <p:grpSpPr>
          <a:xfrm rot="0">
            <a:off x="5652409" y="6483944"/>
            <a:ext cx="6983181" cy="669188"/>
            <a:chOff x="0" y="0"/>
            <a:chExt cx="1839192" cy="176247"/>
          </a:xfrm>
        </p:grpSpPr>
        <p:sp>
          <p:nvSpPr>
            <p:cNvPr name="Freeform 4" id="4"/>
            <p:cNvSpPr/>
            <p:nvPr/>
          </p:nvSpPr>
          <p:spPr>
            <a:xfrm flipH="false" flipV="false" rot="0">
              <a:off x="0" y="0"/>
              <a:ext cx="1839192" cy="176247"/>
            </a:xfrm>
            <a:custGeom>
              <a:avLst/>
              <a:gdLst/>
              <a:ahLst/>
              <a:cxnLst/>
              <a:rect r="r" b="b" t="t" l="l"/>
              <a:pathLst>
                <a:path h="176247" w="1839192">
                  <a:moveTo>
                    <a:pt x="0" y="0"/>
                  </a:moveTo>
                  <a:lnTo>
                    <a:pt x="1839192" y="0"/>
                  </a:lnTo>
                  <a:lnTo>
                    <a:pt x="1839192" y="176247"/>
                  </a:lnTo>
                  <a:lnTo>
                    <a:pt x="0" y="176247"/>
                  </a:lnTo>
                  <a:close/>
                </a:path>
              </a:pathLst>
            </a:custGeom>
            <a:solidFill>
              <a:srgbClr val="AAD7D4"/>
            </a:solidFill>
            <a:ln w="28575" cap="sq">
              <a:solidFill>
                <a:srgbClr val="1C2120"/>
              </a:solidFill>
              <a:prstDash val="solid"/>
              <a:miter/>
            </a:ln>
          </p:spPr>
        </p:sp>
        <p:sp>
          <p:nvSpPr>
            <p:cNvPr name="TextBox 5" id="5"/>
            <p:cNvSpPr txBox="true"/>
            <p:nvPr/>
          </p:nvSpPr>
          <p:spPr>
            <a:xfrm>
              <a:off x="0" y="-38100"/>
              <a:ext cx="1839192" cy="214347"/>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5916295" y="6596419"/>
            <a:ext cx="6617965" cy="482339"/>
          </a:xfrm>
          <a:prstGeom prst="rect">
            <a:avLst/>
          </a:prstGeom>
        </p:spPr>
        <p:txBody>
          <a:bodyPr anchor="t" rtlCol="false" tIns="0" lIns="0" bIns="0" rIns="0">
            <a:spAutoFit/>
          </a:bodyPr>
          <a:lstStyle/>
          <a:p>
            <a:pPr algn="ctr">
              <a:lnSpc>
                <a:spcPts val="3445"/>
              </a:lnSpc>
            </a:pPr>
            <a:r>
              <a:rPr lang="en-US" sz="3445" spc="-68">
                <a:solidFill>
                  <a:srgbClr val="1C2120"/>
                </a:solidFill>
                <a:latin typeface="Poppins"/>
                <a:ea typeface="Poppins"/>
                <a:cs typeface="Poppins"/>
                <a:sym typeface="Poppins"/>
              </a:rPr>
              <a:t>PRESENTED BY FARHAN KAMIL</a:t>
            </a:r>
          </a:p>
        </p:txBody>
      </p:sp>
      <p:sp>
        <p:nvSpPr>
          <p:cNvPr name="TextBox 7" id="7"/>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C2120"/>
                </a:solidFill>
                <a:latin typeface="Open Sans"/>
                <a:ea typeface="Open Sans"/>
                <a:cs typeface="Open Sans"/>
                <a:sym typeface="Open Sans"/>
              </a:rPr>
              <a:t>36</a:t>
            </a:r>
          </a:p>
        </p:txBody>
      </p:sp>
    </p:spTree>
  </p:cSld>
  <p:clrMapOvr>
    <a:masterClrMapping/>
  </p:clrMapOvr>
  <p:transition spd="fast">
    <p:fade/>
  </p:transition>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4</a:t>
            </a:r>
          </a:p>
        </p:txBody>
      </p:sp>
      <p:sp>
        <p:nvSpPr>
          <p:cNvPr name="TextBox 3" id="3"/>
          <p:cNvSpPr txBox="true"/>
          <p:nvPr/>
        </p:nvSpPr>
        <p:spPr>
          <a:xfrm rot="0">
            <a:off x="1028700" y="2303045"/>
            <a:ext cx="14921009" cy="4392103"/>
          </a:xfrm>
          <a:prstGeom prst="rect">
            <a:avLst/>
          </a:prstGeom>
        </p:spPr>
        <p:txBody>
          <a:bodyPr anchor="t" rtlCol="false" tIns="0" lIns="0" bIns="0" rIns="0">
            <a:spAutoFit/>
          </a:bodyPr>
          <a:lstStyle/>
          <a:p>
            <a:pPr algn="l">
              <a:lnSpc>
                <a:spcPts val="11490"/>
              </a:lnSpc>
            </a:pPr>
            <a:r>
              <a:rPr lang="en-US" sz="8207" spc="-673" b="true">
                <a:solidFill>
                  <a:srgbClr val="000000"/>
                </a:solidFill>
                <a:latin typeface="Poppins Bold"/>
                <a:ea typeface="Poppins Bold"/>
                <a:cs typeface="Poppins Bold"/>
                <a:sym typeface="Poppins Bold"/>
              </a:rPr>
              <a:t>Ringkasan Eksekutif &amp; Konteks Strategis</a:t>
            </a:r>
          </a:p>
          <a:p>
            <a:pPr algn="l">
              <a:lnSpc>
                <a:spcPts val="11490"/>
              </a:lnSpc>
              <a:spcBef>
                <a:spcPct val="0"/>
              </a:spcBef>
            </a:pPr>
          </a:p>
        </p:txBody>
      </p:sp>
      <p:sp>
        <p:nvSpPr>
          <p:cNvPr name="TextBox 4" id="4"/>
          <p:cNvSpPr txBox="true"/>
          <p:nvPr/>
        </p:nvSpPr>
        <p:spPr>
          <a:xfrm rot="0">
            <a:off x="1028700" y="5256522"/>
            <a:ext cx="15210806" cy="1755775"/>
          </a:xfrm>
          <a:prstGeom prst="rect">
            <a:avLst/>
          </a:prstGeom>
        </p:spPr>
        <p:txBody>
          <a:bodyPr anchor="t" rtlCol="false" tIns="0" lIns="0" bIns="0" rIns="0">
            <a:spAutoFit/>
          </a:bodyPr>
          <a:lstStyle/>
          <a:p>
            <a:pPr algn="just">
              <a:lnSpc>
                <a:spcPts val="3500"/>
              </a:lnSpc>
              <a:spcBef>
                <a:spcPct val="0"/>
              </a:spcBef>
            </a:pPr>
            <a:r>
              <a:rPr lang="en-US" sz="2500" spc="-205">
                <a:solidFill>
                  <a:srgbClr val="000000"/>
                </a:solidFill>
                <a:latin typeface="Public Sans"/>
                <a:ea typeface="Public Sans"/>
                <a:cs typeface="Public Sans"/>
                <a:sym typeface="Public Sans"/>
              </a:rPr>
              <a:t>Proyek ini bertujuan untuk menggunakan AI IBM Granite untuk menganalisis ulasan pelanggan yang tidak terstruktur dan mengubahnya menjadi wawasan bisnis yang strategis. Ini dilakukan melalui klasifikasi topik, analisis sentimen, dan peringkasan otomatis untuk memahami isu-isu utama pelanggan. Tujuannya adalah untuk meningkatkan strategi produk, memperkuat retensi pelanggan, dan memberikan keunggulan kompetitif bagi perusahaan.</a:t>
            </a:r>
          </a:p>
        </p:txBody>
      </p:sp>
    </p:spTree>
  </p:cSld>
  <p:clrMapOvr>
    <a:masterClrMapping/>
  </p:clrMapOvr>
  <p:transition spd="fast">
    <p:fade/>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32311" y="6349934"/>
            <a:ext cx="4845334" cy="582575"/>
            <a:chOff x="0" y="0"/>
            <a:chExt cx="1276137" cy="153435"/>
          </a:xfrm>
        </p:grpSpPr>
        <p:sp>
          <p:nvSpPr>
            <p:cNvPr name="Freeform 3" id="3"/>
            <p:cNvSpPr/>
            <p:nvPr/>
          </p:nvSpPr>
          <p:spPr>
            <a:xfrm flipH="false" flipV="false" rot="0">
              <a:off x="0" y="0"/>
              <a:ext cx="1276137" cy="153435"/>
            </a:xfrm>
            <a:custGeom>
              <a:avLst/>
              <a:gdLst/>
              <a:ahLst/>
              <a:cxnLst/>
              <a:rect r="r" b="b" t="t" l="l"/>
              <a:pathLst>
                <a:path h="153435" w="1276137">
                  <a:moveTo>
                    <a:pt x="76718" y="0"/>
                  </a:moveTo>
                  <a:lnTo>
                    <a:pt x="1199420" y="0"/>
                  </a:lnTo>
                  <a:cubicBezTo>
                    <a:pt x="1219767" y="0"/>
                    <a:pt x="1239280" y="8083"/>
                    <a:pt x="1253667" y="22470"/>
                  </a:cubicBezTo>
                  <a:cubicBezTo>
                    <a:pt x="1268055" y="36857"/>
                    <a:pt x="1276137" y="56371"/>
                    <a:pt x="1276137" y="76718"/>
                  </a:cubicBezTo>
                  <a:lnTo>
                    <a:pt x="1276137" y="76718"/>
                  </a:lnTo>
                  <a:cubicBezTo>
                    <a:pt x="1276137" y="97064"/>
                    <a:pt x="1268055" y="116578"/>
                    <a:pt x="1253667" y="130965"/>
                  </a:cubicBezTo>
                  <a:cubicBezTo>
                    <a:pt x="1239280" y="145353"/>
                    <a:pt x="1219767" y="153435"/>
                    <a:pt x="1199420" y="153435"/>
                  </a:cubicBezTo>
                  <a:lnTo>
                    <a:pt x="76718" y="153435"/>
                  </a:lnTo>
                  <a:cubicBezTo>
                    <a:pt x="56371" y="153435"/>
                    <a:pt x="36857" y="145353"/>
                    <a:pt x="22470" y="130965"/>
                  </a:cubicBezTo>
                  <a:cubicBezTo>
                    <a:pt x="8083" y="116578"/>
                    <a:pt x="0" y="97064"/>
                    <a:pt x="0" y="76718"/>
                  </a:cubicBezTo>
                  <a:lnTo>
                    <a:pt x="0" y="76718"/>
                  </a:lnTo>
                  <a:cubicBezTo>
                    <a:pt x="0" y="56371"/>
                    <a:pt x="8083" y="36857"/>
                    <a:pt x="22470" y="22470"/>
                  </a:cubicBezTo>
                  <a:cubicBezTo>
                    <a:pt x="36857" y="8083"/>
                    <a:pt x="56371" y="0"/>
                    <a:pt x="76718" y="0"/>
                  </a:cubicBezTo>
                  <a:close/>
                </a:path>
              </a:pathLst>
            </a:custGeom>
            <a:solidFill>
              <a:srgbClr val="AAD7D4"/>
            </a:solidFill>
          </p:spPr>
        </p:sp>
        <p:sp>
          <p:nvSpPr>
            <p:cNvPr name="TextBox 4" id="4"/>
            <p:cNvSpPr txBox="true"/>
            <p:nvPr/>
          </p:nvSpPr>
          <p:spPr>
            <a:xfrm>
              <a:off x="0" y="-38100"/>
              <a:ext cx="1276137" cy="191535"/>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732311" y="406852"/>
            <a:ext cx="4562962" cy="3924147"/>
          </a:xfrm>
          <a:custGeom>
            <a:avLst/>
            <a:gdLst/>
            <a:ahLst/>
            <a:cxnLst/>
            <a:rect r="r" b="b" t="t" l="l"/>
            <a:pathLst>
              <a:path h="3924147" w="4562962">
                <a:moveTo>
                  <a:pt x="0" y="0"/>
                </a:moveTo>
                <a:lnTo>
                  <a:pt x="4562962" y="0"/>
                </a:lnTo>
                <a:lnTo>
                  <a:pt x="4562962" y="3924147"/>
                </a:lnTo>
                <a:lnTo>
                  <a:pt x="0" y="392414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671456" y="7294459"/>
            <a:ext cx="5104797" cy="1963841"/>
            <a:chOff x="0" y="0"/>
            <a:chExt cx="1708873" cy="657412"/>
          </a:xfrm>
        </p:grpSpPr>
        <p:sp>
          <p:nvSpPr>
            <p:cNvPr name="Freeform 7" id="7"/>
            <p:cNvSpPr/>
            <p:nvPr/>
          </p:nvSpPr>
          <p:spPr>
            <a:xfrm flipH="false" flipV="false" rot="0">
              <a:off x="0" y="0"/>
              <a:ext cx="1708873" cy="657412"/>
            </a:xfrm>
            <a:custGeom>
              <a:avLst/>
              <a:gdLst/>
              <a:ahLst/>
              <a:cxnLst/>
              <a:rect r="r" b="b" t="t" l="l"/>
              <a:pathLst>
                <a:path h="657412" w="1708873">
                  <a:moveTo>
                    <a:pt x="75830" y="0"/>
                  </a:moveTo>
                  <a:lnTo>
                    <a:pt x="1633043" y="0"/>
                  </a:lnTo>
                  <a:cubicBezTo>
                    <a:pt x="1674923" y="0"/>
                    <a:pt x="1708873" y="33950"/>
                    <a:pt x="1708873" y="75830"/>
                  </a:cubicBezTo>
                  <a:lnTo>
                    <a:pt x="1708873" y="581582"/>
                  </a:lnTo>
                  <a:cubicBezTo>
                    <a:pt x="1708873" y="601694"/>
                    <a:pt x="1700884" y="620981"/>
                    <a:pt x="1686663" y="635202"/>
                  </a:cubicBezTo>
                  <a:cubicBezTo>
                    <a:pt x="1672442" y="649423"/>
                    <a:pt x="1653154" y="657412"/>
                    <a:pt x="1633043" y="657412"/>
                  </a:cubicBezTo>
                  <a:lnTo>
                    <a:pt x="75830" y="657412"/>
                  </a:lnTo>
                  <a:cubicBezTo>
                    <a:pt x="33950" y="657412"/>
                    <a:pt x="0" y="623462"/>
                    <a:pt x="0" y="581582"/>
                  </a:cubicBezTo>
                  <a:lnTo>
                    <a:pt x="0" y="75830"/>
                  </a:lnTo>
                  <a:cubicBezTo>
                    <a:pt x="0" y="33950"/>
                    <a:pt x="33950" y="0"/>
                    <a:pt x="75830" y="0"/>
                  </a:cubicBezTo>
                  <a:close/>
                </a:path>
              </a:pathLst>
            </a:custGeom>
            <a:solidFill>
              <a:srgbClr val="AAD7D4"/>
            </a:solidFill>
          </p:spPr>
        </p:sp>
        <p:sp>
          <p:nvSpPr>
            <p:cNvPr name="TextBox 8" id="8"/>
            <p:cNvSpPr txBox="true"/>
            <p:nvPr/>
          </p:nvSpPr>
          <p:spPr>
            <a:xfrm>
              <a:off x="0" y="85725"/>
              <a:ext cx="1708873" cy="571687"/>
            </a:xfrm>
            <a:prstGeom prst="rect">
              <a:avLst/>
            </a:prstGeom>
          </p:spPr>
          <p:txBody>
            <a:bodyPr anchor="ctr" rtlCol="false" tIns="50800" lIns="50800" bIns="50800" rIns="50800"/>
            <a:lstStyle/>
            <a:p>
              <a:pPr algn="ctr">
                <a:lnSpc>
                  <a:spcPts val="1925"/>
                </a:lnSpc>
              </a:pPr>
            </a:p>
          </p:txBody>
        </p:sp>
      </p:grpSp>
      <p:sp>
        <p:nvSpPr>
          <p:cNvPr name="AutoShape 9" id="9"/>
          <p:cNvSpPr/>
          <p:nvPr/>
        </p:nvSpPr>
        <p:spPr>
          <a:xfrm flipH="true">
            <a:off x="11297709" y="2846967"/>
            <a:ext cx="1360127" cy="407448"/>
          </a:xfrm>
          <a:prstGeom prst="line">
            <a:avLst/>
          </a:prstGeom>
          <a:ln cap="flat" w="161925">
            <a:solidFill>
              <a:srgbClr val="000000"/>
            </a:solidFill>
            <a:prstDash val="solid"/>
            <a:headEnd type="none" len="sm" w="sm"/>
            <a:tailEnd type="arrow" len="sm" w="med"/>
          </a:ln>
        </p:spPr>
      </p:sp>
      <p:grpSp>
        <p:nvGrpSpPr>
          <p:cNvPr name="Group 10" id="10"/>
          <p:cNvGrpSpPr/>
          <p:nvPr/>
        </p:nvGrpSpPr>
        <p:grpSpPr>
          <a:xfrm rot="0">
            <a:off x="12886801" y="823935"/>
            <a:ext cx="3086100" cy="308610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AD7D4"/>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732311" y="4641857"/>
            <a:ext cx="5043943" cy="1469953"/>
          </a:xfrm>
          <a:prstGeom prst="rect">
            <a:avLst/>
          </a:prstGeom>
        </p:spPr>
        <p:txBody>
          <a:bodyPr anchor="t" rtlCol="false" tIns="0" lIns="0" bIns="0" rIns="0">
            <a:spAutoFit/>
          </a:bodyPr>
          <a:lstStyle/>
          <a:p>
            <a:pPr algn="l">
              <a:lnSpc>
                <a:spcPts val="5458"/>
              </a:lnSpc>
            </a:pPr>
            <a:r>
              <a:rPr lang="en-US" sz="5627" b="true">
                <a:solidFill>
                  <a:srgbClr val="1C2120"/>
                </a:solidFill>
                <a:latin typeface="Poppins Bold"/>
                <a:ea typeface="Poppins Bold"/>
                <a:cs typeface="Poppins Bold"/>
                <a:sym typeface="Poppins Bold"/>
              </a:rPr>
              <a:t>Origin of the creative idea</a:t>
            </a:r>
          </a:p>
        </p:txBody>
      </p:sp>
      <p:sp>
        <p:nvSpPr>
          <p:cNvPr name="TextBox 14" id="14"/>
          <p:cNvSpPr txBox="true"/>
          <p:nvPr/>
        </p:nvSpPr>
        <p:spPr>
          <a:xfrm rot="0">
            <a:off x="1004460" y="6486416"/>
            <a:ext cx="4266314" cy="319137"/>
          </a:xfrm>
          <a:prstGeom prst="rect">
            <a:avLst/>
          </a:prstGeom>
        </p:spPr>
        <p:txBody>
          <a:bodyPr anchor="t" rtlCol="false" tIns="0" lIns="0" bIns="0" rIns="0">
            <a:spAutoFit/>
          </a:bodyPr>
          <a:lstStyle/>
          <a:p>
            <a:pPr algn="ctr">
              <a:lnSpc>
                <a:spcPts val="2365"/>
              </a:lnSpc>
            </a:pPr>
            <a:r>
              <a:rPr lang="en-US" sz="2190">
                <a:solidFill>
                  <a:srgbClr val="1C2120"/>
                </a:solidFill>
                <a:latin typeface="Poppins"/>
                <a:ea typeface="Poppins"/>
                <a:cs typeface="Poppins"/>
                <a:sym typeface="Poppins"/>
              </a:rPr>
              <a:t>Potensi yang terbuang</a:t>
            </a:r>
          </a:p>
        </p:txBody>
      </p:sp>
      <p:sp>
        <p:nvSpPr>
          <p:cNvPr name="TextBox 15" id="15"/>
          <p:cNvSpPr txBox="true"/>
          <p:nvPr/>
        </p:nvSpPr>
        <p:spPr>
          <a:xfrm rot="0">
            <a:off x="909210" y="7538630"/>
            <a:ext cx="5117385" cy="1461506"/>
          </a:xfrm>
          <a:prstGeom prst="rect">
            <a:avLst/>
          </a:prstGeom>
        </p:spPr>
        <p:txBody>
          <a:bodyPr anchor="t" rtlCol="false" tIns="0" lIns="0" bIns="0" rIns="0">
            <a:spAutoFit/>
          </a:bodyPr>
          <a:lstStyle/>
          <a:p>
            <a:pPr algn="l">
              <a:lnSpc>
                <a:spcPts val="2919"/>
              </a:lnSpc>
              <a:spcBef>
                <a:spcPct val="0"/>
              </a:spcBef>
            </a:pPr>
            <a:r>
              <a:rPr lang="en-US" sz="2085">
                <a:solidFill>
                  <a:srgbClr val="1C2120"/>
                </a:solidFill>
                <a:latin typeface="Poppins Light"/>
                <a:ea typeface="Poppins Light"/>
                <a:cs typeface="Poppins Light"/>
                <a:sym typeface="Poppins Light"/>
              </a:rPr>
              <a:t>Perusahaan ritel mengumpulkan 15.000+ ulasan per bulan, namun gagal mengubahnya menjadi keunggulan kompetitif.</a:t>
            </a:r>
          </a:p>
        </p:txBody>
      </p:sp>
      <p:sp>
        <p:nvSpPr>
          <p:cNvPr name="TextBox 16" id="16"/>
          <p:cNvSpPr txBox="true"/>
          <p:nvPr/>
        </p:nvSpPr>
        <p:spPr>
          <a:xfrm rot="0">
            <a:off x="3013792" y="321127"/>
            <a:ext cx="10026083" cy="1004443"/>
          </a:xfrm>
          <a:prstGeom prst="rect">
            <a:avLst/>
          </a:prstGeom>
        </p:spPr>
        <p:txBody>
          <a:bodyPr anchor="t" rtlCol="false" tIns="0" lIns="0" bIns="0" rIns="0">
            <a:spAutoFit/>
          </a:bodyPr>
          <a:lstStyle/>
          <a:p>
            <a:pPr algn="ctr">
              <a:lnSpc>
                <a:spcPts val="3962"/>
              </a:lnSpc>
              <a:spcBef>
                <a:spcPct val="0"/>
              </a:spcBef>
            </a:pPr>
            <a:r>
              <a:rPr lang="en-US" b="true" sz="2830">
                <a:solidFill>
                  <a:srgbClr val="1C2120"/>
                </a:solidFill>
                <a:latin typeface="Poppins Bold"/>
                <a:ea typeface="Poppins Bold"/>
                <a:cs typeface="Poppins Bold"/>
                <a:sym typeface="Poppins Bold"/>
              </a:rPr>
              <a:t>Analisis manual tidak lagi efisien untuk volume data yang besar dan kompleks.</a:t>
            </a:r>
          </a:p>
        </p:txBody>
      </p:sp>
      <p:sp>
        <p:nvSpPr>
          <p:cNvPr name="TextBox 17" id="17"/>
          <p:cNvSpPr txBox="true"/>
          <p:nvPr/>
        </p:nvSpPr>
        <p:spPr>
          <a:xfrm rot="0">
            <a:off x="7513788" y="1960609"/>
            <a:ext cx="13832126" cy="698453"/>
          </a:xfrm>
          <a:prstGeom prst="rect">
            <a:avLst/>
          </a:prstGeom>
        </p:spPr>
        <p:txBody>
          <a:bodyPr anchor="t" rtlCol="false" tIns="0" lIns="0" bIns="0" rIns="0">
            <a:spAutoFit/>
          </a:bodyPr>
          <a:lstStyle/>
          <a:p>
            <a:pPr algn="ctr">
              <a:lnSpc>
                <a:spcPts val="5466"/>
              </a:lnSpc>
              <a:spcBef>
                <a:spcPct val="0"/>
              </a:spcBef>
            </a:pPr>
            <a:r>
              <a:rPr lang="en-US" b="true" sz="3904">
                <a:solidFill>
                  <a:srgbClr val="1C2120"/>
                </a:solidFill>
                <a:latin typeface="Poppins Bold"/>
                <a:ea typeface="Poppins Bold"/>
                <a:cs typeface="Poppins Bold"/>
                <a:sym typeface="Poppins Bold"/>
              </a:rPr>
              <a:t>DAMPAK?</a:t>
            </a:r>
          </a:p>
        </p:txBody>
      </p:sp>
      <p:grpSp>
        <p:nvGrpSpPr>
          <p:cNvPr name="Group 18" id="18"/>
          <p:cNvGrpSpPr/>
          <p:nvPr/>
        </p:nvGrpSpPr>
        <p:grpSpPr>
          <a:xfrm rot="0">
            <a:off x="6210731" y="3254414"/>
            <a:ext cx="5104797" cy="1311243"/>
            <a:chOff x="0" y="0"/>
            <a:chExt cx="1708873" cy="438949"/>
          </a:xfrm>
        </p:grpSpPr>
        <p:sp>
          <p:nvSpPr>
            <p:cNvPr name="Freeform 19" id="19"/>
            <p:cNvSpPr/>
            <p:nvPr/>
          </p:nvSpPr>
          <p:spPr>
            <a:xfrm flipH="false" flipV="false" rot="0">
              <a:off x="0" y="0"/>
              <a:ext cx="1708873" cy="438949"/>
            </a:xfrm>
            <a:custGeom>
              <a:avLst/>
              <a:gdLst/>
              <a:ahLst/>
              <a:cxnLst/>
              <a:rect r="r" b="b" t="t" l="l"/>
              <a:pathLst>
                <a:path h="438949" w="1708873">
                  <a:moveTo>
                    <a:pt x="75830" y="0"/>
                  </a:moveTo>
                  <a:lnTo>
                    <a:pt x="1633043" y="0"/>
                  </a:lnTo>
                  <a:cubicBezTo>
                    <a:pt x="1674923" y="0"/>
                    <a:pt x="1708873" y="33950"/>
                    <a:pt x="1708873" y="75830"/>
                  </a:cubicBezTo>
                  <a:lnTo>
                    <a:pt x="1708873" y="363119"/>
                  </a:lnTo>
                  <a:cubicBezTo>
                    <a:pt x="1708873" y="383231"/>
                    <a:pt x="1700884" y="402518"/>
                    <a:pt x="1686663" y="416739"/>
                  </a:cubicBezTo>
                  <a:cubicBezTo>
                    <a:pt x="1672442" y="430960"/>
                    <a:pt x="1653154" y="438949"/>
                    <a:pt x="1633043" y="438949"/>
                  </a:cubicBezTo>
                  <a:lnTo>
                    <a:pt x="75830" y="438949"/>
                  </a:lnTo>
                  <a:cubicBezTo>
                    <a:pt x="33950" y="438949"/>
                    <a:pt x="0" y="404999"/>
                    <a:pt x="0" y="363119"/>
                  </a:cubicBezTo>
                  <a:lnTo>
                    <a:pt x="0" y="75830"/>
                  </a:lnTo>
                  <a:cubicBezTo>
                    <a:pt x="0" y="33950"/>
                    <a:pt x="33950" y="0"/>
                    <a:pt x="75830" y="0"/>
                  </a:cubicBezTo>
                  <a:close/>
                </a:path>
              </a:pathLst>
            </a:custGeom>
            <a:solidFill>
              <a:srgbClr val="AAD7D4"/>
            </a:solidFill>
          </p:spPr>
        </p:sp>
        <p:sp>
          <p:nvSpPr>
            <p:cNvPr name="TextBox 20" id="20"/>
            <p:cNvSpPr txBox="true"/>
            <p:nvPr/>
          </p:nvSpPr>
          <p:spPr>
            <a:xfrm>
              <a:off x="0" y="85725"/>
              <a:ext cx="1708873" cy="353224"/>
            </a:xfrm>
            <a:prstGeom prst="rect">
              <a:avLst/>
            </a:prstGeom>
          </p:spPr>
          <p:txBody>
            <a:bodyPr anchor="ctr" rtlCol="false" tIns="50800" lIns="50800" bIns="50800" rIns="50800"/>
            <a:lstStyle/>
            <a:p>
              <a:pPr algn="ctr">
                <a:lnSpc>
                  <a:spcPts val="1925"/>
                </a:lnSpc>
              </a:pPr>
            </a:p>
          </p:txBody>
        </p:sp>
      </p:grpSp>
      <p:sp>
        <p:nvSpPr>
          <p:cNvPr name="TextBox 21" id="21"/>
          <p:cNvSpPr txBox="true"/>
          <p:nvPr/>
        </p:nvSpPr>
        <p:spPr>
          <a:xfrm rot="0">
            <a:off x="6210731" y="3523063"/>
            <a:ext cx="5086979" cy="807935"/>
          </a:xfrm>
          <a:prstGeom prst="rect">
            <a:avLst/>
          </a:prstGeom>
        </p:spPr>
        <p:txBody>
          <a:bodyPr anchor="t" rtlCol="false" tIns="0" lIns="0" bIns="0" rIns="0">
            <a:spAutoFit/>
          </a:bodyPr>
          <a:lstStyle/>
          <a:p>
            <a:pPr algn="ctr">
              <a:lnSpc>
                <a:spcPts val="3188"/>
              </a:lnSpc>
              <a:spcBef>
                <a:spcPct val="0"/>
              </a:spcBef>
            </a:pPr>
            <a:r>
              <a:rPr lang="en-US" sz="2277">
                <a:solidFill>
                  <a:srgbClr val="1C2120"/>
                </a:solidFill>
                <a:latin typeface="Poppins Light"/>
                <a:ea typeface="Poppins Light"/>
                <a:cs typeface="Poppins Light"/>
                <a:sym typeface="Poppins Light"/>
              </a:rPr>
              <a:t>Pengembangan Produk tidak terarah &amp; berdasarkan intuisi.</a:t>
            </a:r>
          </a:p>
        </p:txBody>
      </p:sp>
      <p:sp>
        <p:nvSpPr>
          <p:cNvPr name="AutoShape 22" id="22"/>
          <p:cNvSpPr/>
          <p:nvPr/>
        </p:nvSpPr>
        <p:spPr>
          <a:xfrm flipH="true">
            <a:off x="11900431" y="3703553"/>
            <a:ext cx="1760919" cy="1877019"/>
          </a:xfrm>
          <a:prstGeom prst="line">
            <a:avLst/>
          </a:prstGeom>
          <a:ln cap="flat" w="161925">
            <a:solidFill>
              <a:srgbClr val="000000"/>
            </a:solidFill>
            <a:prstDash val="solid"/>
            <a:headEnd type="none" len="sm" w="sm"/>
            <a:tailEnd type="arrow" len="sm" w="med"/>
          </a:ln>
        </p:spPr>
      </p:sp>
      <p:grpSp>
        <p:nvGrpSpPr>
          <p:cNvPr name="Group 23" id="23"/>
          <p:cNvGrpSpPr/>
          <p:nvPr/>
        </p:nvGrpSpPr>
        <p:grpSpPr>
          <a:xfrm rot="0">
            <a:off x="6894845" y="6111809"/>
            <a:ext cx="5537653" cy="1311243"/>
            <a:chOff x="0" y="0"/>
            <a:chExt cx="1853775" cy="438949"/>
          </a:xfrm>
        </p:grpSpPr>
        <p:sp>
          <p:nvSpPr>
            <p:cNvPr name="Freeform 24" id="24"/>
            <p:cNvSpPr/>
            <p:nvPr/>
          </p:nvSpPr>
          <p:spPr>
            <a:xfrm flipH="false" flipV="false" rot="0">
              <a:off x="0" y="0"/>
              <a:ext cx="1853775" cy="438949"/>
            </a:xfrm>
            <a:custGeom>
              <a:avLst/>
              <a:gdLst/>
              <a:ahLst/>
              <a:cxnLst/>
              <a:rect r="r" b="b" t="t" l="l"/>
              <a:pathLst>
                <a:path h="438949" w="1853775">
                  <a:moveTo>
                    <a:pt x="69903" y="0"/>
                  </a:moveTo>
                  <a:lnTo>
                    <a:pt x="1783873" y="0"/>
                  </a:lnTo>
                  <a:cubicBezTo>
                    <a:pt x="1802412" y="0"/>
                    <a:pt x="1820192" y="7365"/>
                    <a:pt x="1833301" y="20474"/>
                  </a:cubicBezTo>
                  <a:cubicBezTo>
                    <a:pt x="1846410" y="33583"/>
                    <a:pt x="1853775" y="51363"/>
                    <a:pt x="1853775" y="69903"/>
                  </a:cubicBezTo>
                  <a:lnTo>
                    <a:pt x="1853775" y="369047"/>
                  </a:lnTo>
                  <a:cubicBezTo>
                    <a:pt x="1853775" y="407653"/>
                    <a:pt x="1822479" y="438949"/>
                    <a:pt x="1783873" y="438949"/>
                  </a:cubicBezTo>
                  <a:lnTo>
                    <a:pt x="69903" y="438949"/>
                  </a:lnTo>
                  <a:cubicBezTo>
                    <a:pt x="31296" y="438949"/>
                    <a:pt x="0" y="407653"/>
                    <a:pt x="0" y="369047"/>
                  </a:cubicBezTo>
                  <a:lnTo>
                    <a:pt x="0" y="69903"/>
                  </a:lnTo>
                  <a:cubicBezTo>
                    <a:pt x="0" y="31296"/>
                    <a:pt x="31296" y="0"/>
                    <a:pt x="69903" y="0"/>
                  </a:cubicBezTo>
                  <a:close/>
                </a:path>
              </a:pathLst>
            </a:custGeom>
            <a:solidFill>
              <a:srgbClr val="AAD7D4"/>
            </a:solidFill>
          </p:spPr>
        </p:sp>
        <p:sp>
          <p:nvSpPr>
            <p:cNvPr name="TextBox 25" id="25"/>
            <p:cNvSpPr txBox="true"/>
            <p:nvPr/>
          </p:nvSpPr>
          <p:spPr>
            <a:xfrm>
              <a:off x="0" y="85725"/>
              <a:ext cx="1853775" cy="353224"/>
            </a:xfrm>
            <a:prstGeom prst="rect">
              <a:avLst/>
            </a:prstGeom>
          </p:spPr>
          <p:txBody>
            <a:bodyPr anchor="ctr" rtlCol="false" tIns="50800" lIns="50800" bIns="50800" rIns="50800"/>
            <a:lstStyle/>
            <a:p>
              <a:pPr algn="ctr">
                <a:lnSpc>
                  <a:spcPts val="1925"/>
                </a:lnSpc>
              </a:pPr>
            </a:p>
          </p:txBody>
        </p:sp>
      </p:grpSp>
      <p:sp>
        <p:nvSpPr>
          <p:cNvPr name="TextBox 26" id="26"/>
          <p:cNvSpPr txBox="true"/>
          <p:nvPr/>
        </p:nvSpPr>
        <p:spPr>
          <a:xfrm rot="0">
            <a:off x="7120182" y="6380458"/>
            <a:ext cx="5086979" cy="807935"/>
          </a:xfrm>
          <a:prstGeom prst="rect">
            <a:avLst/>
          </a:prstGeom>
        </p:spPr>
        <p:txBody>
          <a:bodyPr anchor="t" rtlCol="false" tIns="0" lIns="0" bIns="0" rIns="0">
            <a:spAutoFit/>
          </a:bodyPr>
          <a:lstStyle/>
          <a:p>
            <a:pPr algn="ctr">
              <a:lnSpc>
                <a:spcPts val="3188"/>
              </a:lnSpc>
              <a:spcBef>
                <a:spcPct val="0"/>
              </a:spcBef>
            </a:pPr>
            <a:r>
              <a:rPr lang="en-US" sz="2277">
                <a:solidFill>
                  <a:srgbClr val="1C2120"/>
                </a:solidFill>
                <a:latin typeface="Poppins Light"/>
                <a:ea typeface="Poppins Light"/>
                <a:cs typeface="Poppins Light"/>
                <a:sym typeface="Poppins Light"/>
              </a:rPr>
              <a:t>Pemasaran kehilangan relevansi &amp; gagal menyoroti fitur unggulan.</a:t>
            </a:r>
          </a:p>
        </p:txBody>
      </p:sp>
      <p:sp>
        <p:nvSpPr>
          <p:cNvPr name="AutoShape 27" id="27"/>
          <p:cNvSpPr/>
          <p:nvPr/>
        </p:nvSpPr>
        <p:spPr>
          <a:xfrm flipH="true">
            <a:off x="14429851" y="3915085"/>
            <a:ext cx="202283" cy="3236833"/>
          </a:xfrm>
          <a:prstGeom prst="line">
            <a:avLst/>
          </a:prstGeom>
          <a:ln cap="flat" w="161925">
            <a:solidFill>
              <a:srgbClr val="000000"/>
            </a:solidFill>
            <a:prstDash val="solid"/>
            <a:headEnd type="none" len="sm" w="sm"/>
            <a:tailEnd type="arrow" len="sm" w="med"/>
          </a:ln>
        </p:spPr>
      </p:sp>
      <p:grpSp>
        <p:nvGrpSpPr>
          <p:cNvPr name="Group 28" id="28"/>
          <p:cNvGrpSpPr/>
          <p:nvPr/>
        </p:nvGrpSpPr>
        <p:grpSpPr>
          <a:xfrm rot="0">
            <a:off x="10743440" y="8004077"/>
            <a:ext cx="5537653" cy="1311243"/>
            <a:chOff x="0" y="0"/>
            <a:chExt cx="1853775" cy="438949"/>
          </a:xfrm>
        </p:grpSpPr>
        <p:sp>
          <p:nvSpPr>
            <p:cNvPr name="Freeform 29" id="29"/>
            <p:cNvSpPr/>
            <p:nvPr/>
          </p:nvSpPr>
          <p:spPr>
            <a:xfrm flipH="false" flipV="false" rot="0">
              <a:off x="0" y="0"/>
              <a:ext cx="1853775" cy="438949"/>
            </a:xfrm>
            <a:custGeom>
              <a:avLst/>
              <a:gdLst/>
              <a:ahLst/>
              <a:cxnLst/>
              <a:rect r="r" b="b" t="t" l="l"/>
              <a:pathLst>
                <a:path h="438949" w="1853775">
                  <a:moveTo>
                    <a:pt x="69903" y="0"/>
                  </a:moveTo>
                  <a:lnTo>
                    <a:pt x="1783873" y="0"/>
                  </a:lnTo>
                  <a:cubicBezTo>
                    <a:pt x="1802412" y="0"/>
                    <a:pt x="1820192" y="7365"/>
                    <a:pt x="1833301" y="20474"/>
                  </a:cubicBezTo>
                  <a:cubicBezTo>
                    <a:pt x="1846410" y="33583"/>
                    <a:pt x="1853775" y="51363"/>
                    <a:pt x="1853775" y="69903"/>
                  </a:cubicBezTo>
                  <a:lnTo>
                    <a:pt x="1853775" y="369047"/>
                  </a:lnTo>
                  <a:cubicBezTo>
                    <a:pt x="1853775" y="407653"/>
                    <a:pt x="1822479" y="438949"/>
                    <a:pt x="1783873" y="438949"/>
                  </a:cubicBezTo>
                  <a:lnTo>
                    <a:pt x="69903" y="438949"/>
                  </a:lnTo>
                  <a:cubicBezTo>
                    <a:pt x="31296" y="438949"/>
                    <a:pt x="0" y="407653"/>
                    <a:pt x="0" y="369047"/>
                  </a:cubicBezTo>
                  <a:lnTo>
                    <a:pt x="0" y="69903"/>
                  </a:lnTo>
                  <a:cubicBezTo>
                    <a:pt x="0" y="31296"/>
                    <a:pt x="31296" y="0"/>
                    <a:pt x="69903" y="0"/>
                  </a:cubicBezTo>
                  <a:close/>
                </a:path>
              </a:pathLst>
            </a:custGeom>
            <a:solidFill>
              <a:srgbClr val="AAD7D4"/>
            </a:solidFill>
          </p:spPr>
        </p:sp>
        <p:sp>
          <p:nvSpPr>
            <p:cNvPr name="TextBox 30" id="30"/>
            <p:cNvSpPr txBox="true"/>
            <p:nvPr/>
          </p:nvSpPr>
          <p:spPr>
            <a:xfrm>
              <a:off x="0" y="85725"/>
              <a:ext cx="1853775" cy="353224"/>
            </a:xfrm>
            <a:prstGeom prst="rect">
              <a:avLst/>
            </a:prstGeom>
          </p:spPr>
          <p:txBody>
            <a:bodyPr anchor="ctr" rtlCol="false" tIns="50800" lIns="50800" bIns="50800" rIns="50800"/>
            <a:lstStyle/>
            <a:p>
              <a:pPr algn="ctr">
                <a:lnSpc>
                  <a:spcPts val="1925"/>
                </a:lnSpc>
              </a:pPr>
            </a:p>
          </p:txBody>
        </p:sp>
      </p:grpSp>
      <p:sp>
        <p:nvSpPr>
          <p:cNvPr name="TextBox 31" id="31"/>
          <p:cNvSpPr txBox="true"/>
          <p:nvPr/>
        </p:nvSpPr>
        <p:spPr>
          <a:xfrm rot="0">
            <a:off x="10968777" y="8272726"/>
            <a:ext cx="5086979" cy="807935"/>
          </a:xfrm>
          <a:prstGeom prst="rect">
            <a:avLst/>
          </a:prstGeom>
        </p:spPr>
        <p:txBody>
          <a:bodyPr anchor="t" rtlCol="false" tIns="0" lIns="0" bIns="0" rIns="0">
            <a:spAutoFit/>
          </a:bodyPr>
          <a:lstStyle/>
          <a:p>
            <a:pPr algn="ctr">
              <a:lnSpc>
                <a:spcPts val="3188"/>
              </a:lnSpc>
              <a:spcBef>
                <a:spcPct val="0"/>
              </a:spcBef>
            </a:pPr>
            <a:r>
              <a:rPr lang="en-US" sz="2277">
                <a:solidFill>
                  <a:srgbClr val="1C2120"/>
                </a:solidFill>
                <a:latin typeface="Poppins Light"/>
                <a:ea typeface="Poppins Light"/>
                <a:cs typeface="Poppins Light"/>
                <a:sym typeface="Poppins Light"/>
              </a:rPr>
              <a:t>Pemasaran kehilangan relevansi &amp; gagal menyoroti fitur unggulan.</a:t>
            </a:r>
          </a:p>
        </p:txBody>
      </p:sp>
      <p:sp>
        <p:nvSpPr>
          <p:cNvPr name="TextBox 32" id="3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C2120"/>
                </a:solidFill>
                <a:latin typeface="Open Sans"/>
                <a:ea typeface="Open Sans"/>
                <a:cs typeface="Open Sans"/>
                <a:sym typeface="Open Sans"/>
              </a:rPr>
              <a:t>5</a:t>
            </a:r>
          </a:p>
        </p:txBody>
      </p:sp>
    </p:spTree>
  </p:cSld>
  <p:clrMapOvr>
    <a:masterClrMapping/>
  </p:clrMapOvr>
  <p:transition spd="fast">
    <p:fade/>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083134" y="1616740"/>
            <a:ext cx="6830714" cy="2128485"/>
            <a:chOff x="0" y="0"/>
            <a:chExt cx="2286638" cy="712528"/>
          </a:xfrm>
        </p:grpSpPr>
        <p:sp>
          <p:nvSpPr>
            <p:cNvPr name="Freeform 3" id="3"/>
            <p:cNvSpPr/>
            <p:nvPr/>
          </p:nvSpPr>
          <p:spPr>
            <a:xfrm flipH="false" flipV="false" rot="0">
              <a:off x="0" y="0"/>
              <a:ext cx="2286638" cy="712528"/>
            </a:xfrm>
            <a:custGeom>
              <a:avLst/>
              <a:gdLst/>
              <a:ahLst/>
              <a:cxnLst/>
              <a:rect r="r" b="b" t="t" l="l"/>
              <a:pathLst>
                <a:path h="712528" w="2286638">
                  <a:moveTo>
                    <a:pt x="56670" y="0"/>
                  </a:moveTo>
                  <a:lnTo>
                    <a:pt x="2229968" y="0"/>
                  </a:lnTo>
                  <a:cubicBezTo>
                    <a:pt x="2261266" y="0"/>
                    <a:pt x="2286638" y="25372"/>
                    <a:pt x="2286638" y="56670"/>
                  </a:cubicBezTo>
                  <a:lnTo>
                    <a:pt x="2286638" y="655858"/>
                  </a:lnTo>
                  <a:cubicBezTo>
                    <a:pt x="2286638" y="670888"/>
                    <a:pt x="2280667" y="685302"/>
                    <a:pt x="2270040" y="695930"/>
                  </a:cubicBezTo>
                  <a:cubicBezTo>
                    <a:pt x="2259412" y="706557"/>
                    <a:pt x="2244998" y="712528"/>
                    <a:pt x="2229968" y="712528"/>
                  </a:cubicBezTo>
                  <a:lnTo>
                    <a:pt x="56670" y="712528"/>
                  </a:lnTo>
                  <a:cubicBezTo>
                    <a:pt x="25372" y="712528"/>
                    <a:pt x="0" y="687156"/>
                    <a:pt x="0" y="655858"/>
                  </a:cubicBezTo>
                  <a:lnTo>
                    <a:pt x="0" y="56670"/>
                  </a:lnTo>
                  <a:cubicBezTo>
                    <a:pt x="0" y="41640"/>
                    <a:pt x="5971" y="27226"/>
                    <a:pt x="16598" y="16598"/>
                  </a:cubicBezTo>
                  <a:cubicBezTo>
                    <a:pt x="27226" y="5971"/>
                    <a:pt x="41640" y="0"/>
                    <a:pt x="56670" y="0"/>
                  </a:cubicBezTo>
                  <a:close/>
                </a:path>
              </a:pathLst>
            </a:custGeom>
            <a:solidFill>
              <a:srgbClr val="AAD7D4"/>
            </a:solidFill>
          </p:spPr>
        </p:sp>
        <p:sp>
          <p:nvSpPr>
            <p:cNvPr name="TextBox 4" id="4"/>
            <p:cNvSpPr txBox="true"/>
            <p:nvPr/>
          </p:nvSpPr>
          <p:spPr>
            <a:xfrm>
              <a:off x="0" y="85725"/>
              <a:ext cx="2286638" cy="626803"/>
            </a:xfrm>
            <a:prstGeom prst="rect">
              <a:avLst/>
            </a:prstGeom>
          </p:spPr>
          <p:txBody>
            <a:bodyPr anchor="ctr" rtlCol="false" tIns="50800" lIns="50800" bIns="50800" rIns="50800"/>
            <a:lstStyle/>
            <a:p>
              <a:pPr algn="ctr">
                <a:lnSpc>
                  <a:spcPts val="1925"/>
                </a:lnSpc>
              </a:pPr>
            </a:p>
          </p:txBody>
        </p:sp>
      </p:grpSp>
      <p:grpSp>
        <p:nvGrpSpPr>
          <p:cNvPr name="Group 5" id="5"/>
          <p:cNvGrpSpPr/>
          <p:nvPr/>
        </p:nvGrpSpPr>
        <p:grpSpPr>
          <a:xfrm rot="0">
            <a:off x="10083134" y="4079914"/>
            <a:ext cx="6830714" cy="2128485"/>
            <a:chOff x="0" y="0"/>
            <a:chExt cx="2286638" cy="712528"/>
          </a:xfrm>
        </p:grpSpPr>
        <p:sp>
          <p:nvSpPr>
            <p:cNvPr name="Freeform 6" id="6"/>
            <p:cNvSpPr/>
            <p:nvPr/>
          </p:nvSpPr>
          <p:spPr>
            <a:xfrm flipH="false" flipV="false" rot="0">
              <a:off x="0" y="0"/>
              <a:ext cx="2286638" cy="712528"/>
            </a:xfrm>
            <a:custGeom>
              <a:avLst/>
              <a:gdLst/>
              <a:ahLst/>
              <a:cxnLst/>
              <a:rect r="r" b="b" t="t" l="l"/>
              <a:pathLst>
                <a:path h="712528" w="2286638">
                  <a:moveTo>
                    <a:pt x="56670" y="0"/>
                  </a:moveTo>
                  <a:lnTo>
                    <a:pt x="2229968" y="0"/>
                  </a:lnTo>
                  <a:cubicBezTo>
                    <a:pt x="2261266" y="0"/>
                    <a:pt x="2286638" y="25372"/>
                    <a:pt x="2286638" y="56670"/>
                  </a:cubicBezTo>
                  <a:lnTo>
                    <a:pt x="2286638" y="655858"/>
                  </a:lnTo>
                  <a:cubicBezTo>
                    <a:pt x="2286638" y="670888"/>
                    <a:pt x="2280667" y="685302"/>
                    <a:pt x="2270040" y="695930"/>
                  </a:cubicBezTo>
                  <a:cubicBezTo>
                    <a:pt x="2259412" y="706557"/>
                    <a:pt x="2244998" y="712528"/>
                    <a:pt x="2229968" y="712528"/>
                  </a:cubicBezTo>
                  <a:lnTo>
                    <a:pt x="56670" y="712528"/>
                  </a:lnTo>
                  <a:cubicBezTo>
                    <a:pt x="25372" y="712528"/>
                    <a:pt x="0" y="687156"/>
                    <a:pt x="0" y="655858"/>
                  </a:cubicBezTo>
                  <a:lnTo>
                    <a:pt x="0" y="56670"/>
                  </a:lnTo>
                  <a:cubicBezTo>
                    <a:pt x="0" y="41640"/>
                    <a:pt x="5971" y="27226"/>
                    <a:pt x="16598" y="16598"/>
                  </a:cubicBezTo>
                  <a:cubicBezTo>
                    <a:pt x="27226" y="5971"/>
                    <a:pt x="41640" y="0"/>
                    <a:pt x="56670" y="0"/>
                  </a:cubicBezTo>
                  <a:close/>
                </a:path>
              </a:pathLst>
            </a:custGeom>
            <a:solidFill>
              <a:srgbClr val="AAD7D4"/>
            </a:solidFill>
          </p:spPr>
        </p:sp>
        <p:sp>
          <p:nvSpPr>
            <p:cNvPr name="TextBox 7" id="7"/>
            <p:cNvSpPr txBox="true"/>
            <p:nvPr/>
          </p:nvSpPr>
          <p:spPr>
            <a:xfrm>
              <a:off x="0" y="85725"/>
              <a:ext cx="2286638" cy="626803"/>
            </a:xfrm>
            <a:prstGeom prst="rect">
              <a:avLst/>
            </a:prstGeom>
          </p:spPr>
          <p:txBody>
            <a:bodyPr anchor="ctr" rtlCol="false" tIns="50800" lIns="50800" bIns="50800" rIns="50800"/>
            <a:lstStyle/>
            <a:p>
              <a:pPr algn="ctr">
                <a:lnSpc>
                  <a:spcPts val="1925"/>
                </a:lnSpc>
              </a:pPr>
            </a:p>
          </p:txBody>
        </p:sp>
      </p:grpSp>
      <p:grpSp>
        <p:nvGrpSpPr>
          <p:cNvPr name="Group 8" id="8"/>
          <p:cNvGrpSpPr/>
          <p:nvPr/>
        </p:nvGrpSpPr>
        <p:grpSpPr>
          <a:xfrm rot="0">
            <a:off x="10083134" y="6541774"/>
            <a:ext cx="6830714" cy="2128485"/>
            <a:chOff x="0" y="0"/>
            <a:chExt cx="2286638" cy="712528"/>
          </a:xfrm>
        </p:grpSpPr>
        <p:sp>
          <p:nvSpPr>
            <p:cNvPr name="Freeform 9" id="9"/>
            <p:cNvSpPr/>
            <p:nvPr/>
          </p:nvSpPr>
          <p:spPr>
            <a:xfrm flipH="false" flipV="false" rot="0">
              <a:off x="0" y="0"/>
              <a:ext cx="2286638" cy="712528"/>
            </a:xfrm>
            <a:custGeom>
              <a:avLst/>
              <a:gdLst/>
              <a:ahLst/>
              <a:cxnLst/>
              <a:rect r="r" b="b" t="t" l="l"/>
              <a:pathLst>
                <a:path h="712528" w="2286638">
                  <a:moveTo>
                    <a:pt x="56670" y="0"/>
                  </a:moveTo>
                  <a:lnTo>
                    <a:pt x="2229968" y="0"/>
                  </a:lnTo>
                  <a:cubicBezTo>
                    <a:pt x="2261266" y="0"/>
                    <a:pt x="2286638" y="25372"/>
                    <a:pt x="2286638" y="56670"/>
                  </a:cubicBezTo>
                  <a:lnTo>
                    <a:pt x="2286638" y="655858"/>
                  </a:lnTo>
                  <a:cubicBezTo>
                    <a:pt x="2286638" y="670888"/>
                    <a:pt x="2280667" y="685302"/>
                    <a:pt x="2270040" y="695930"/>
                  </a:cubicBezTo>
                  <a:cubicBezTo>
                    <a:pt x="2259412" y="706557"/>
                    <a:pt x="2244998" y="712528"/>
                    <a:pt x="2229968" y="712528"/>
                  </a:cubicBezTo>
                  <a:lnTo>
                    <a:pt x="56670" y="712528"/>
                  </a:lnTo>
                  <a:cubicBezTo>
                    <a:pt x="25372" y="712528"/>
                    <a:pt x="0" y="687156"/>
                    <a:pt x="0" y="655858"/>
                  </a:cubicBezTo>
                  <a:lnTo>
                    <a:pt x="0" y="56670"/>
                  </a:lnTo>
                  <a:cubicBezTo>
                    <a:pt x="0" y="41640"/>
                    <a:pt x="5971" y="27226"/>
                    <a:pt x="16598" y="16598"/>
                  </a:cubicBezTo>
                  <a:cubicBezTo>
                    <a:pt x="27226" y="5971"/>
                    <a:pt x="41640" y="0"/>
                    <a:pt x="56670" y="0"/>
                  </a:cubicBezTo>
                  <a:close/>
                </a:path>
              </a:pathLst>
            </a:custGeom>
            <a:solidFill>
              <a:srgbClr val="AAD7D4"/>
            </a:solidFill>
          </p:spPr>
        </p:sp>
        <p:sp>
          <p:nvSpPr>
            <p:cNvPr name="TextBox 10" id="10"/>
            <p:cNvSpPr txBox="true"/>
            <p:nvPr/>
          </p:nvSpPr>
          <p:spPr>
            <a:xfrm>
              <a:off x="0" y="85725"/>
              <a:ext cx="2286638" cy="626803"/>
            </a:xfrm>
            <a:prstGeom prst="rect">
              <a:avLst/>
            </a:prstGeom>
          </p:spPr>
          <p:txBody>
            <a:bodyPr anchor="ctr" rtlCol="false" tIns="50800" lIns="50800" bIns="50800" rIns="50800"/>
            <a:lstStyle/>
            <a:p>
              <a:pPr algn="ctr">
                <a:lnSpc>
                  <a:spcPts val="1925"/>
                </a:lnSpc>
              </a:pPr>
            </a:p>
          </p:txBody>
        </p:sp>
      </p:grpSp>
      <p:sp>
        <p:nvSpPr>
          <p:cNvPr name="Freeform 11" id="11"/>
          <p:cNvSpPr/>
          <p:nvPr/>
        </p:nvSpPr>
        <p:spPr>
          <a:xfrm flipH="false" flipV="false" rot="0">
            <a:off x="10685802" y="7186250"/>
            <a:ext cx="1023822" cy="839534"/>
          </a:xfrm>
          <a:custGeom>
            <a:avLst/>
            <a:gdLst/>
            <a:ahLst/>
            <a:cxnLst/>
            <a:rect r="r" b="b" t="t" l="l"/>
            <a:pathLst>
              <a:path h="839534" w="1023822">
                <a:moveTo>
                  <a:pt x="0" y="0"/>
                </a:moveTo>
                <a:lnTo>
                  <a:pt x="1023822" y="0"/>
                </a:lnTo>
                <a:lnTo>
                  <a:pt x="1023822" y="839534"/>
                </a:lnTo>
                <a:lnTo>
                  <a:pt x="0" y="83953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0677950" y="4517864"/>
            <a:ext cx="1031674" cy="1252584"/>
          </a:xfrm>
          <a:custGeom>
            <a:avLst/>
            <a:gdLst/>
            <a:ahLst/>
            <a:cxnLst/>
            <a:rect r="r" b="b" t="t" l="l"/>
            <a:pathLst>
              <a:path h="1252584" w="1031674">
                <a:moveTo>
                  <a:pt x="0" y="0"/>
                </a:moveTo>
                <a:lnTo>
                  <a:pt x="1031674" y="0"/>
                </a:lnTo>
                <a:lnTo>
                  <a:pt x="1031674" y="1252585"/>
                </a:lnTo>
                <a:lnTo>
                  <a:pt x="0" y="125258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3" id="13"/>
          <p:cNvSpPr/>
          <p:nvPr/>
        </p:nvSpPr>
        <p:spPr>
          <a:xfrm flipH="false" flipV="false" rot="0">
            <a:off x="10497275" y="2275139"/>
            <a:ext cx="1400875" cy="924578"/>
          </a:xfrm>
          <a:custGeom>
            <a:avLst/>
            <a:gdLst/>
            <a:ahLst/>
            <a:cxnLst/>
            <a:rect r="r" b="b" t="t" l="l"/>
            <a:pathLst>
              <a:path h="924578" w="1400875">
                <a:moveTo>
                  <a:pt x="0" y="0"/>
                </a:moveTo>
                <a:lnTo>
                  <a:pt x="1400875" y="0"/>
                </a:lnTo>
                <a:lnTo>
                  <a:pt x="1400875" y="924577"/>
                </a:lnTo>
                <a:lnTo>
                  <a:pt x="0" y="92457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AutoShape 14" id="14"/>
          <p:cNvSpPr/>
          <p:nvPr/>
        </p:nvSpPr>
        <p:spPr>
          <a:xfrm flipV="true">
            <a:off x="12118262" y="2375876"/>
            <a:ext cx="0" cy="738797"/>
          </a:xfrm>
          <a:prstGeom prst="line">
            <a:avLst/>
          </a:prstGeom>
          <a:ln cap="flat" w="38100">
            <a:solidFill>
              <a:srgbClr val="000000"/>
            </a:solidFill>
            <a:prstDash val="solid"/>
            <a:headEnd type="none" len="sm" w="sm"/>
            <a:tailEnd type="none" len="sm" w="sm"/>
          </a:ln>
        </p:spPr>
      </p:sp>
      <p:sp>
        <p:nvSpPr>
          <p:cNvPr name="AutoShape 15" id="15"/>
          <p:cNvSpPr/>
          <p:nvPr/>
        </p:nvSpPr>
        <p:spPr>
          <a:xfrm flipV="true">
            <a:off x="12118262" y="4774758"/>
            <a:ext cx="0" cy="738797"/>
          </a:xfrm>
          <a:prstGeom prst="line">
            <a:avLst/>
          </a:prstGeom>
          <a:ln cap="flat" w="38100">
            <a:solidFill>
              <a:srgbClr val="000000"/>
            </a:solidFill>
            <a:prstDash val="solid"/>
            <a:headEnd type="none" len="sm" w="sm"/>
            <a:tailEnd type="none" len="sm" w="sm"/>
          </a:ln>
        </p:spPr>
      </p:sp>
      <p:sp>
        <p:nvSpPr>
          <p:cNvPr name="AutoShape 16" id="16"/>
          <p:cNvSpPr/>
          <p:nvPr/>
        </p:nvSpPr>
        <p:spPr>
          <a:xfrm flipV="true">
            <a:off x="12137312" y="7300910"/>
            <a:ext cx="0" cy="738797"/>
          </a:xfrm>
          <a:prstGeom prst="line">
            <a:avLst/>
          </a:prstGeom>
          <a:ln cap="flat" w="38100">
            <a:solidFill>
              <a:srgbClr val="000000"/>
            </a:solidFill>
            <a:prstDash val="solid"/>
            <a:headEnd type="none" len="sm" w="sm"/>
            <a:tailEnd type="none" len="sm" w="sm"/>
          </a:ln>
        </p:spPr>
      </p:sp>
      <p:grpSp>
        <p:nvGrpSpPr>
          <p:cNvPr name="Group 17" id="17"/>
          <p:cNvGrpSpPr/>
          <p:nvPr/>
        </p:nvGrpSpPr>
        <p:grpSpPr>
          <a:xfrm rot="0">
            <a:off x="1218937" y="6725864"/>
            <a:ext cx="4845334" cy="582575"/>
            <a:chOff x="0" y="0"/>
            <a:chExt cx="1276137" cy="153435"/>
          </a:xfrm>
        </p:grpSpPr>
        <p:sp>
          <p:nvSpPr>
            <p:cNvPr name="Freeform 18" id="18"/>
            <p:cNvSpPr/>
            <p:nvPr/>
          </p:nvSpPr>
          <p:spPr>
            <a:xfrm flipH="false" flipV="false" rot="0">
              <a:off x="0" y="0"/>
              <a:ext cx="1276137" cy="153435"/>
            </a:xfrm>
            <a:custGeom>
              <a:avLst/>
              <a:gdLst/>
              <a:ahLst/>
              <a:cxnLst/>
              <a:rect r="r" b="b" t="t" l="l"/>
              <a:pathLst>
                <a:path h="153435" w="1276137">
                  <a:moveTo>
                    <a:pt x="76718" y="0"/>
                  </a:moveTo>
                  <a:lnTo>
                    <a:pt x="1199420" y="0"/>
                  </a:lnTo>
                  <a:cubicBezTo>
                    <a:pt x="1219767" y="0"/>
                    <a:pt x="1239280" y="8083"/>
                    <a:pt x="1253667" y="22470"/>
                  </a:cubicBezTo>
                  <a:cubicBezTo>
                    <a:pt x="1268055" y="36857"/>
                    <a:pt x="1276137" y="56371"/>
                    <a:pt x="1276137" y="76718"/>
                  </a:cubicBezTo>
                  <a:lnTo>
                    <a:pt x="1276137" y="76718"/>
                  </a:lnTo>
                  <a:cubicBezTo>
                    <a:pt x="1276137" y="97064"/>
                    <a:pt x="1268055" y="116578"/>
                    <a:pt x="1253667" y="130965"/>
                  </a:cubicBezTo>
                  <a:cubicBezTo>
                    <a:pt x="1239280" y="145353"/>
                    <a:pt x="1219767" y="153435"/>
                    <a:pt x="1199420" y="153435"/>
                  </a:cubicBezTo>
                  <a:lnTo>
                    <a:pt x="76718" y="153435"/>
                  </a:lnTo>
                  <a:cubicBezTo>
                    <a:pt x="56371" y="153435"/>
                    <a:pt x="36857" y="145353"/>
                    <a:pt x="22470" y="130965"/>
                  </a:cubicBezTo>
                  <a:cubicBezTo>
                    <a:pt x="8083" y="116578"/>
                    <a:pt x="0" y="97064"/>
                    <a:pt x="0" y="76718"/>
                  </a:cubicBezTo>
                  <a:lnTo>
                    <a:pt x="0" y="76718"/>
                  </a:lnTo>
                  <a:cubicBezTo>
                    <a:pt x="0" y="56371"/>
                    <a:pt x="8083" y="36857"/>
                    <a:pt x="22470" y="22470"/>
                  </a:cubicBezTo>
                  <a:cubicBezTo>
                    <a:pt x="36857" y="8083"/>
                    <a:pt x="56371" y="0"/>
                    <a:pt x="76718" y="0"/>
                  </a:cubicBezTo>
                  <a:close/>
                </a:path>
              </a:pathLst>
            </a:custGeom>
            <a:solidFill>
              <a:srgbClr val="AAD7D4"/>
            </a:solidFill>
          </p:spPr>
        </p:sp>
        <p:sp>
          <p:nvSpPr>
            <p:cNvPr name="TextBox 19" id="19"/>
            <p:cNvSpPr txBox="true"/>
            <p:nvPr/>
          </p:nvSpPr>
          <p:spPr>
            <a:xfrm>
              <a:off x="0" y="-38100"/>
              <a:ext cx="1276137" cy="191535"/>
            </a:xfrm>
            <a:prstGeom prst="rect">
              <a:avLst/>
            </a:prstGeom>
          </p:spPr>
          <p:txBody>
            <a:bodyPr anchor="ctr" rtlCol="false" tIns="50800" lIns="50800" bIns="50800" rIns="50800"/>
            <a:lstStyle/>
            <a:p>
              <a:pPr algn="ctr">
                <a:lnSpc>
                  <a:spcPts val="2659"/>
                </a:lnSpc>
              </a:pPr>
            </a:p>
          </p:txBody>
        </p:sp>
      </p:grpSp>
      <p:sp>
        <p:nvSpPr>
          <p:cNvPr name="Freeform 20" id="20"/>
          <p:cNvSpPr/>
          <p:nvPr/>
        </p:nvSpPr>
        <p:spPr>
          <a:xfrm flipH="false" flipV="false" rot="0">
            <a:off x="760243" y="531916"/>
            <a:ext cx="1963200" cy="1474185"/>
          </a:xfrm>
          <a:custGeom>
            <a:avLst/>
            <a:gdLst/>
            <a:ahLst/>
            <a:cxnLst/>
            <a:rect r="r" b="b" t="t" l="l"/>
            <a:pathLst>
              <a:path h="1474185" w="1963200">
                <a:moveTo>
                  <a:pt x="0" y="0"/>
                </a:moveTo>
                <a:lnTo>
                  <a:pt x="1963200" y="0"/>
                </a:lnTo>
                <a:lnTo>
                  <a:pt x="1963200" y="1474184"/>
                </a:lnTo>
                <a:lnTo>
                  <a:pt x="0" y="147418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AutoShape 21" id="21"/>
          <p:cNvSpPr/>
          <p:nvPr/>
        </p:nvSpPr>
        <p:spPr>
          <a:xfrm flipV="true">
            <a:off x="2818152" y="1269008"/>
            <a:ext cx="1304406" cy="19050"/>
          </a:xfrm>
          <a:prstGeom prst="line">
            <a:avLst/>
          </a:prstGeom>
          <a:ln cap="flat" w="38100">
            <a:solidFill>
              <a:srgbClr val="000000"/>
            </a:solidFill>
            <a:prstDash val="solid"/>
            <a:headEnd type="none" len="sm" w="sm"/>
            <a:tailEnd type="none" len="sm" w="sm"/>
          </a:ln>
        </p:spPr>
      </p:sp>
      <p:grpSp>
        <p:nvGrpSpPr>
          <p:cNvPr name="Group 22" id="22"/>
          <p:cNvGrpSpPr/>
          <p:nvPr/>
        </p:nvGrpSpPr>
        <p:grpSpPr>
          <a:xfrm rot="0">
            <a:off x="4218086" y="1057744"/>
            <a:ext cx="1361350" cy="422528"/>
            <a:chOff x="0" y="0"/>
            <a:chExt cx="455723" cy="141445"/>
          </a:xfrm>
        </p:grpSpPr>
        <p:sp>
          <p:nvSpPr>
            <p:cNvPr name="Freeform 23" id="23"/>
            <p:cNvSpPr/>
            <p:nvPr/>
          </p:nvSpPr>
          <p:spPr>
            <a:xfrm flipH="false" flipV="false" rot="0">
              <a:off x="0" y="0"/>
              <a:ext cx="455723" cy="141445"/>
            </a:xfrm>
            <a:custGeom>
              <a:avLst/>
              <a:gdLst/>
              <a:ahLst/>
              <a:cxnLst/>
              <a:rect r="r" b="b" t="t" l="l"/>
              <a:pathLst>
                <a:path h="141445" w="455723">
                  <a:moveTo>
                    <a:pt x="0" y="0"/>
                  </a:moveTo>
                  <a:lnTo>
                    <a:pt x="455723" y="0"/>
                  </a:lnTo>
                  <a:lnTo>
                    <a:pt x="455723" y="141445"/>
                  </a:lnTo>
                  <a:lnTo>
                    <a:pt x="0" y="141445"/>
                  </a:lnTo>
                  <a:close/>
                </a:path>
              </a:pathLst>
            </a:custGeom>
            <a:solidFill>
              <a:srgbClr val="AAD7D4"/>
            </a:solidFill>
          </p:spPr>
        </p:sp>
        <p:sp>
          <p:nvSpPr>
            <p:cNvPr name="TextBox 24" id="24"/>
            <p:cNvSpPr txBox="true"/>
            <p:nvPr/>
          </p:nvSpPr>
          <p:spPr>
            <a:xfrm>
              <a:off x="0" y="85725"/>
              <a:ext cx="455723" cy="55720"/>
            </a:xfrm>
            <a:prstGeom prst="rect">
              <a:avLst/>
            </a:prstGeom>
          </p:spPr>
          <p:txBody>
            <a:bodyPr anchor="ctr" rtlCol="false" tIns="50800" lIns="50800" bIns="50800" rIns="50800"/>
            <a:lstStyle/>
            <a:p>
              <a:pPr algn="ctr">
                <a:lnSpc>
                  <a:spcPts val="1925"/>
                </a:lnSpc>
              </a:pPr>
            </a:p>
          </p:txBody>
        </p:sp>
      </p:grpSp>
      <p:sp>
        <p:nvSpPr>
          <p:cNvPr name="Freeform 25" id="25"/>
          <p:cNvSpPr/>
          <p:nvPr/>
        </p:nvSpPr>
        <p:spPr>
          <a:xfrm flipH="false" flipV="false" rot="0">
            <a:off x="7180800" y="541441"/>
            <a:ext cx="1963200" cy="1474185"/>
          </a:xfrm>
          <a:custGeom>
            <a:avLst/>
            <a:gdLst/>
            <a:ahLst/>
            <a:cxnLst/>
            <a:rect r="r" b="b" t="t" l="l"/>
            <a:pathLst>
              <a:path h="1474185" w="1963200">
                <a:moveTo>
                  <a:pt x="0" y="0"/>
                </a:moveTo>
                <a:lnTo>
                  <a:pt x="1963200" y="0"/>
                </a:lnTo>
                <a:lnTo>
                  <a:pt x="1963200" y="1474184"/>
                </a:lnTo>
                <a:lnTo>
                  <a:pt x="0" y="147418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AutoShape 26" id="26"/>
          <p:cNvSpPr/>
          <p:nvPr/>
        </p:nvSpPr>
        <p:spPr>
          <a:xfrm flipV="true">
            <a:off x="5674964" y="1259483"/>
            <a:ext cx="1304406" cy="19050"/>
          </a:xfrm>
          <a:prstGeom prst="line">
            <a:avLst/>
          </a:prstGeom>
          <a:ln cap="flat" w="38100">
            <a:solidFill>
              <a:srgbClr val="000000"/>
            </a:solidFill>
            <a:prstDash val="solid"/>
            <a:headEnd type="none" len="sm" w="sm"/>
            <a:tailEnd type="none" len="sm" w="sm"/>
          </a:ln>
        </p:spPr>
      </p:sp>
      <p:sp>
        <p:nvSpPr>
          <p:cNvPr name="TextBox 27" id="27"/>
          <p:cNvSpPr txBox="true"/>
          <p:nvPr/>
        </p:nvSpPr>
        <p:spPr>
          <a:xfrm rot="0">
            <a:off x="1218937" y="3120857"/>
            <a:ext cx="8303082" cy="2023300"/>
          </a:xfrm>
          <a:prstGeom prst="rect">
            <a:avLst/>
          </a:prstGeom>
        </p:spPr>
        <p:txBody>
          <a:bodyPr anchor="t" rtlCol="false" tIns="0" lIns="0" bIns="0" rIns="0">
            <a:spAutoFit/>
          </a:bodyPr>
          <a:lstStyle/>
          <a:p>
            <a:pPr algn="l">
              <a:lnSpc>
                <a:spcPts val="7695"/>
              </a:lnSpc>
            </a:pPr>
            <a:r>
              <a:rPr lang="en-US" sz="6750" b="true">
                <a:solidFill>
                  <a:srgbClr val="1C2120"/>
                </a:solidFill>
                <a:latin typeface="Poppins Bold"/>
                <a:ea typeface="Poppins Bold"/>
                <a:cs typeface="Poppins Bold"/>
                <a:sym typeface="Poppins Bold"/>
              </a:rPr>
              <a:t>Tujuan Proyek &amp; Solusi Berbasis AI</a:t>
            </a:r>
          </a:p>
        </p:txBody>
      </p:sp>
      <p:sp>
        <p:nvSpPr>
          <p:cNvPr name="TextBox 28" id="28"/>
          <p:cNvSpPr txBox="true"/>
          <p:nvPr/>
        </p:nvSpPr>
        <p:spPr>
          <a:xfrm rot="0">
            <a:off x="1218937" y="5484980"/>
            <a:ext cx="6613419" cy="1250008"/>
          </a:xfrm>
          <a:prstGeom prst="rect">
            <a:avLst/>
          </a:prstGeom>
        </p:spPr>
        <p:txBody>
          <a:bodyPr anchor="t" rtlCol="false" tIns="0" lIns="0" bIns="0" rIns="0">
            <a:spAutoFit/>
          </a:bodyPr>
          <a:lstStyle/>
          <a:p>
            <a:pPr algn="l" marL="0" indent="0" lvl="0">
              <a:lnSpc>
                <a:spcPts val="2541"/>
              </a:lnSpc>
              <a:spcBef>
                <a:spcPct val="0"/>
              </a:spcBef>
            </a:pPr>
            <a:r>
              <a:rPr lang="en-US" sz="1882" spc="112" u="sng">
                <a:solidFill>
                  <a:srgbClr val="000000"/>
                </a:solidFill>
                <a:latin typeface="DM Sans"/>
                <a:ea typeface="DM Sans"/>
                <a:cs typeface="DM Sans"/>
                <a:sym typeface="DM Sans"/>
                <a:hlinkClick r:id="rId10" tooltip="https://www.kaggle.com/datasets/nicapotato/womens-ecommerce-clothing-reviews"/>
              </a:rPr>
              <a:t>M</a:t>
            </a:r>
            <a:r>
              <a:rPr lang="en-US" sz="1882" spc="112" u="sng">
                <a:solidFill>
                  <a:srgbClr val="000000"/>
                </a:solidFill>
                <a:latin typeface="DM Sans"/>
                <a:ea typeface="DM Sans"/>
                <a:cs typeface="DM Sans"/>
                <a:sym typeface="DM Sans"/>
                <a:hlinkClick r:id="rId11" tooltip="https://www.kaggle.com/datasets/nicapotato/womens-ecommerce-clothing-reviews"/>
              </a:rPr>
              <a:t>erancang kerangka kerja analitis berbasis AI untuk mengubah ulasan tidak terstruktur menjadi wawasan bisnis yang dapat ditindaklanjuti.</a:t>
            </a:r>
          </a:p>
          <a:p>
            <a:pPr algn="l" marL="0" indent="0" lvl="0">
              <a:lnSpc>
                <a:spcPts val="2541"/>
              </a:lnSpc>
              <a:spcBef>
                <a:spcPct val="0"/>
              </a:spcBef>
            </a:pPr>
          </a:p>
        </p:txBody>
      </p:sp>
      <p:sp>
        <p:nvSpPr>
          <p:cNvPr name="TextBox 29" id="29"/>
          <p:cNvSpPr txBox="true"/>
          <p:nvPr/>
        </p:nvSpPr>
        <p:spPr>
          <a:xfrm rot="0">
            <a:off x="12613891" y="2265614"/>
            <a:ext cx="3556933" cy="641764"/>
          </a:xfrm>
          <a:prstGeom prst="rect">
            <a:avLst/>
          </a:prstGeom>
        </p:spPr>
        <p:txBody>
          <a:bodyPr anchor="t" rtlCol="false" tIns="0" lIns="0" bIns="0" rIns="0">
            <a:spAutoFit/>
          </a:bodyPr>
          <a:lstStyle/>
          <a:p>
            <a:pPr algn="just" marL="0" indent="0" lvl="0">
              <a:lnSpc>
                <a:spcPts val="1770"/>
              </a:lnSpc>
              <a:spcBef>
                <a:spcPct val="0"/>
              </a:spcBef>
            </a:pPr>
            <a:r>
              <a:rPr lang="en-US" b="true" sz="1311" spc="20">
                <a:solidFill>
                  <a:srgbClr val="1C2120"/>
                </a:solidFill>
                <a:latin typeface="DM Sans Bold"/>
                <a:ea typeface="DM Sans Bold"/>
                <a:cs typeface="DM Sans Bold"/>
                <a:sym typeface="DM Sans Bold"/>
              </a:rPr>
              <a:t>Klasif</a:t>
            </a:r>
            <a:r>
              <a:rPr lang="en-US" b="true" sz="1311" spc="20" u="none">
                <a:solidFill>
                  <a:srgbClr val="1C2120"/>
                </a:solidFill>
                <a:latin typeface="DM Sans Bold"/>
                <a:ea typeface="DM Sans Bold"/>
                <a:cs typeface="DM Sans Bold"/>
                <a:sym typeface="DM Sans Bold"/>
              </a:rPr>
              <a:t>ikasi Topik Granular </a:t>
            </a:r>
          </a:p>
          <a:p>
            <a:pPr algn="just" marL="0" indent="0" lvl="0">
              <a:lnSpc>
                <a:spcPts val="1770"/>
              </a:lnSpc>
              <a:spcBef>
                <a:spcPct val="0"/>
              </a:spcBef>
            </a:pPr>
            <a:r>
              <a:rPr lang="en-US" sz="1311" spc="20" u="none">
                <a:solidFill>
                  <a:srgbClr val="1C2120"/>
                </a:solidFill>
                <a:latin typeface="DM Sans"/>
                <a:ea typeface="DM Sans"/>
                <a:cs typeface="DM Sans"/>
                <a:sym typeface="DM Sans"/>
              </a:rPr>
              <a:t>Memahami apa yang dibicarakan pelanggan (Ukuran, Kualitas Kain, Gaya).</a:t>
            </a:r>
          </a:p>
        </p:txBody>
      </p:sp>
      <p:sp>
        <p:nvSpPr>
          <p:cNvPr name="TextBox 30" id="30"/>
          <p:cNvSpPr txBox="true"/>
          <p:nvPr/>
        </p:nvSpPr>
        <p:spPr>
          <a:xfrm rot="0">
            <a:off x="12613891" y="4696021"/>
            <a:ext cx="3556933" cy="641764"/>
          </a:xfrm>
          <a:prstGeom prst="rect">
            <a:avLst/>
          </a:prstGeom>
        </p:spPr>
        <p:txBody>
          <a:bodyPr anchor="t" rtlCol="false" tIns="0" lIns="0" bIns="0" rIns="0">
            <a:spAutoFit/>
          </a:bodyPr>
          <a:lstStyle/>
          <a:p>
            <a:pPr algn="just" marL="0" indent="0" lvl="0">
              <a:lnSpc>
                <a:spcPts val="1770"/>
              </a:lnSpc>
              <a:spcBef>
                <a:spcPct val="0"/>
              </a:spcBef>
            </a:pPr>
            <a:r>
              <a:rPr lang="en-US" b="true" sz="1311" spc="20">
                <a:solidFill>
                  <a:srgbClr val="1C2120"/>
                </a:solidFill>
                <a:latin typeface="DM Sans Bold"/>
                <a:ea typeface="DM Sans Bold"/>
                <a:cs typeface="DM Sans Bold"/>
                <a:sym typeface="DM Sans Bold"/>
              </a:rPr>
              <a:t>P</a:t>
            </a:r>
            <a:r>
              <a:rPr lang="en-US" b="true" sz="1311" spc="20" u="none">
                <a:solidFill>
                  <a:srgbClr val="1C2120"/>
                </a:solidFill>
                <a:latin typeface="DM Sans Bold"/>
                <a:ea typeface="DM Sans Bold"/>
                <a:cs typeface="DM Sans Bold"/>
                <a:sym typeface="DM Sans Bold"/>
              </a:rPr>
              <a:t>eringkasan Otomatis</a:t>
            </a:r>
          </a:p>
          <a:p>
            <a:pPr algn="just" marL="0" indent="0" lvl="0">
              <a:lnSpc>
                <a:spcPts val="1770"/>
              </a:lnSpc>
              <a:spcBef>
                <a:spcPct val="0"/>
              </a:spcBef>
            </a:pPr>
            <a:r>
              <a:rPr lang="en-US" sz="1311" spc="20" u="none">
                <a:solidFill>
                  <a:srgbClr val="1C2120"/>
                </a:solidFill>
                <a:latin typeface="DM Sans"/>
                <a:ea typeface="DM Sans"/>
                <a:cs typeface="DM Sans"/>
                <a:sym typeface="DM Sans"/>
              </a:rPr>
              <a:t>Menyajikan laporan ringkas untuk para pengambil keputusan.</a:t>
            </a:r>
          </a:p>
        </p:txBody>
      </p:sp>
      <p:sp>
        <p:nvSpPr>
          <p:cNvPr name="TextBox 31" id="31"/>
          <p:cNvSpPr txBox="true"/>
          <p:nvPr/>
        </p:nvSpPr>
        <p:spPr>
          <a:xfrm rot="0">
            <a:off x="2137752" y="6853228"/>
            <a:ext cx="3007705" cy="319099"/>
          </a:xfrm>
          <a:prstGeom prst="rect">
            <a:avLst/>
          </a:prstGeom>
        </p:spPr>
        <p:txBody>
          <a:bodyPr anchor="t" rtlCol="false" tIns="0" lIns="0" bIns="0" rIns="0">
            <a:spAutoFit/>
          </a:bodyPr>
          <a:lstStyle/>
          <a:p>
            <a:pPr algn="ctr">
              <a:lnSpc>
                <a:spcPts val="2365"/>
              </a:lnSpc>
            </a:pPr>
            <a:r>
              <a:rPr lang="en-US" sz="2190">
                <a:solidFill>
                  <a:srgbClr val="1C2120"/>
                </a:solidFill>
                <a:latin typeface="Poppins"/>
                <a:ea typeface="Poppins"/>
                <a:cs typeface="Poppins"/>
                <a:sym typeface="Poppins"/>
              </a:rPr>
              <a:t>Exploring creativity</a:t>
            </a:r>
          </a:p>
        </p:txBody>
      </p:sp>
      <p:sp>
        <p:nvSpPr>
          <p:cNvPr name="TextBox 32" id="32"/>
          <p:cNvSpPr txBox="true"/>
          <p:nvPr/>
        </p:nvSpPr>
        <p:spPr>
          <a:xfrm rot="0">
            <a:off x="1218937" y="973733"/>
            <a:ext cx="1053789" cy="542925"/>
          </a:xfrm>
          <a:prstGeom prst="rect">
            <a:avLst/>
          </a:prstGeom>
        </p:spPr>
        <p:txBody>
          <a:bodyPr anchor="t" rtlCol="false" tIns="0" lIns="0" bIns="0" rIns="0">
            <a:spAutoFit/>
          </a:bodyPr>
          <a:lstStyle/>
          <a:p>
            <a:pPr algn="ctr">
              <a:lnSpc>
                <a:spcPts val="2100"/>
              </a:lnSpc>
              <a:spcBef>
                <a:spcPct val="0"/>
              </a:spcBef>
            </a:pPr>
            <a:r>
              <a:rPr lang="en-US" sz="1500">
                <a:solidFill>
                  <a:srgbClr val="000000"/>
                </a:solidFill>
                <a:latin typeface="Poppins Light"/>
                <a:ea typeface="Poppins Light"/>
                <a:cs typeface="Poppins Light"/>
                <a:sym typeface="Poppins Light"/>
              </a:rPr>
              <a:t>Ulasan Pelanggan</a:t>
            </a:r>
          </a:p>
        </p:txBody>
      </p:sp>
      <p:sp>
        <p:nvSpPr>
          <p:cNvPr name="TextBox 33" id="33"/>
          <p:cNvSpPr txBox="true"/>
          <p:nvPr/>
        </p:nvSpPr>
        <p:spPr>
          <a:xfrm rot="0">
            <a:off x="4371866" y="1097089"/>
            <a:ext cx="1053789" cy="276225"/>
          </a:xfrm>
          <a:prstGeom prst="rect">
            <a:avLst/>
          </a:prstGeom>
        </p:spPr>
        <p:txBody>
          <a:bodyPr anchor="t" rtlCol="false" tIns="0" lIns="0" bIns="0" rIns="0">
            <a:spAutoFit/>
          </a:bodyPr>
          <a:lstStyle/>
          <a:p>
            <a:pPr algn="ctr">
              <a:lnSpc>
                <a:spcPts val="2100"/>
              </a:lnSpc>
              <a:spcBef>
                <a:spcPct val="0"/>
              </a:spcBef>
            </a:pPr>
            <a:r>
              <a:rPr lang="en-US" sz="1500">
                <a:solidFill>
                  <a:srgbClr val="000000"/>
                </a:solidFill>
                <a:latin typeface="Poppins Light"/>
                <a:ea typeface="Poppins Light"/>
                <a:cs typeface="Poppins Light"/>
                <a:sym typeface="Poppins Light"/>
              </a:rPr>
              <a:t>IBM model</a:t>
            </a:r>
          </a:p>
        </p:txBody>
      </p:sp>
      <p:sp>
        <p:nvSpPr>
          <p:cNvPr name="TextBox 34" id="34"/>
          <p:cNvSpPr txBox="true"/>
          <p:nvPr/>
        </p:nvSpPr>
        <p:spPr>
          <a:xfrm rot="0">
            <a:off x="7635506" y="1010119"/>
            <a:ext cx="1053789" cy="542925"/>
          </a:xfrm>
          <a:prstGeom prst="rect">
            <a:avLst/>
          </a:prstGeom>
        </p:spPr>
        <p:txBody>
          <a:bodyPr anchor="t" rtlCol="false" tIns="0" lIns="0" bIns="0" rIns="0">
            <a:spAutoFit/>
          </a:bodyPr>
          <a:lstStyle/>
          <a:p>
            <a:pPr algn="ctr">
              <a:lnSpc>
                <a:spcPts val="2100"/>
              </a:lnSpc>
              <a:spcBef>
                <a:spcPct val="0"/>
              </a:spcBef>
            </a:pPr>
            <a:r>
              <a:rPr lang="en-US" sz="1500">
                <a:solidFill>
                  <a:srgbClr val="000000"/>
                </a:solidFill>
                <a:latin typeface="Poppins Light"/>
                <a:ea typeface="Poppins Light"/>
                <a:cs typeface="Poppins Light"/>
                <a:sym typeface="Poppins Light"/>
              </a:rPr>
              <a:t>Wawasan Strategis</a:t>
            </a:r>
          </a:p>
        </p:txBody>
      </p:sp>
      <p:sp>
        <p:nvSpPr>
          <p:cNvPr name="TextBox 35" id="35"/>
          <p:cNvSpPr txBox="true"/>
          <p:nvPr/>
        </p:nvSpPr>
        <p:spPr>
          <a:xfrm rot="0">
            <a:off x="12461779" y="7298914"/>
            <a:ext cx="3556933" cy="860839"/>
          </a:xfrm>
          <a:prstGeom prst="rect">
            <a:avLst/>
          </a:prstGeom>
        </p:spPr>
        <p:txBody>
          <a:bodyPr anchor="t" rtlCol="false" tIns="0" lIns="0" bIns="0" rIns="0">
            <a:spAutoFit/>
          </a:bodyPr>
          <a:lstStyle/>
          <a:p>
            <a:pPr algn="just" marL="0" indent="0" lvl="0">
              <a:lnSpc>
                <a:spcPts val="1770"/>
              </a:lnSpc>
              <a:spcBef>
                <a:spcPct val="0"/>
              </a:spcBef>
            </a:pPr>
            <a:r>
              <a:rPr lang="en-US" b="true" sz="1311" spc="20">
                <a:solidFill>
                  <a:srgbClr val="1C2120"/>
                </a:solidFill>
                <a:latin typeface="DM Sans Bold"/>
                <a:ea typeface="DM Sans Bold"/>
                <a:cs typeface="DM Sans Bold"/>
                <a:sym typeface="DM Sans Bold"/>
              </a:rPr>
              <a:t>Dataset</a:t>
            </a:r>
          </a:p>
          <a:p>
            <a:pPr algn="just" marL="0" indent="0" lvl="0">
              <a:lnSpc>
                <a:spcPts val="1770"/>
              </a:lnSpc>
              <a:spcBef>
                <a:spcPct val="0"/>
              </a:spcBef>
            </a:pPr>
            <a:r>
              <a:rPr lang="en-US" sz="1311" spc="20" u="none">
                <a:solidFill>
                  <a:srgbClr val="1C2120"/>
                </a:solidFill>
                <a:latin typeface="DM Sans"/>
                <a:ea typeface="DM Sans"/>
                <a:cs typeface="DM Sans"/>
                <a:sym typeface="DM Sans"/>
              </a:rPr>
              <a:t>Women's E-Commerce Clothing Reviews dari Kaggle.</a:t>
            </a:r>
          </a:p>
          <a:p>
            <a:pPr algn="just" marL="0" indent="0" lvl="0">
              <a:lnSpc>
                <a:spcPts val="1770"/>
              </a:lnSpc>
              <a:spcBef>
                <a:spcPct val="0"/>
              </a:spcBef>
            </a:pPr>
          </a:p>
        </p:txBody>
      </p:sp>
      <p:sp>
        <p:nvSpPr>
          <p:cNvPr name="TextBox 36" id="36"/>
          <p:cNvSpPr txBox="true"/>
          <p:nvPr/>
        </p:nvSpPr>
        <p:spPr>
          <a:xfrm rot="0">
            <a:off x="760243" y="8556676"/>
            <a:ext cx="3641605" cy="448708"/>
          </a:xfrm>
          <a:prstGeom prst="rect">
            <a:avLst/>
          </a:prstGeom>
        </p:spPr>
        <p:txBody>
          <a:bodyPr anchor="t" rtlCol="false" tIns="0" lIns="0" bIns="0" rIns="0">
            <a:spAutoFit/>
          </a:bodyPr>
          <a:lstStyle/>
          <a:p>
            <a:pPr algn="l">
              <a:lnSpc>
                <a:spcPts val="3375"/>
              </a:lnSpc>
            </a:pPr>
            <a:r>
              <a:rPr lang="en-US" sz="2960" b="true">
                <a:solidFill>
                  <a:srgbClr val="1C2120"/>
                </a:solidFill>
                <a:latin typeface="Poppins Bold"/>
                <a:ea typeface="Poppins Bold"/>
                <a:cs typeface="Poppins Bold"/>
                <a:sym typeface="Poppins Bold"/>
              </a:rPr>
              <a:t>LINK DATASET</a:t>
            </a:r>
          </a:p>
        </p:txBody>
      </p:sp>
      <p:sp>
        <p:nvSpPr>
          <p:cNvPr name="TextBox 37" id="37"/>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6</a:t>
            </a:r>
          </a:p>
        </p:txBody>
      </p:sp>
      <p:sp>
        <p:nvSpPr>
          <p:cNvPr name="TextBox 38" id="38"/>
          <p:cNvSpPr txBox="true"/>
          <p:nvPr/>
        </p:nvSpPr>
        <p:spPr>
          <a:xfrm rot="0">
            <a:off x="760243" y="9091109"/>
            <a:ext cx="12028060" cy="366658"/>
          </a:xfrm>
          <a:prstGeom prst="rect">
            <a:avLst/>
          </a:prstGeom>
        </p:spPr>
        <p:txBody>
          <a:bodyPr anchor="t" rtlCol="false" tIns="0" lIns="0" bIns="0" rIns="0">
            <a:spAutoFit/>
          </a:bodyPr>
          <a:lstStyle/>
          <a:p>
            <a:pPr algn="l">
              <a:lnSpc>
                <a:spcPts val="2965"/>
              </a:lnSpc>
            </a:pPr>
            <a:r>
              <a:rPr lang="en-US" sz="2118" u="sng">
                <a:solidFill>
                  <a:srgbClr val="5978FE"/>
                </a:solidFill>
                <a:latin typeface="Arimo"/>
                <a:ea typeface="Arimo"/>
                <a:cs typeface="Arimo"/>
                <a:sym typeface="Arimo"/>
                <a:hlinkClick r:id="rId12" tooltip="https://www.kaggle.com/datasets/nicapotato/womens-ecommerce-clothing-reviews"/>
              </a:rPr>
              <a:t>https://www.kaggle.com/datasets/nicapotato/womens-ecommerce-clothing-reviews</a:t>
            </a:r>
          </a:p>
        </p:txBody>
      </p:sp>
    </p:spTree>
  </p:cSld>
  <p:clrMapOvr>
    <a:masterClrMapping/>
  </p:clrMapOvr>
  <p:transition spd="fast">
    <p:fade/>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7</a:t>
            </a:r>
          </a:p>
        </p:txBody>
      </p:sp>
      <p:graphicFrame>
        <p:nvGraphicFramePr>
          <p:cNvPr name="Object 3" id="3"/>
          <p:cNvGraphicFramePr/>
          <p:nvPr/>
        </p:nvGraphicFramePr>
        <p:xfrm>
          <a:off x="8670165" y="2979670"/>
          <a:ext cx="9105900" cy="5448300"/>
        </p:xfrm>
        <a:graphic>
          <a:graphicData uri="http://schemas.openxmlformats.org/presentationml/2006/ole">
            <p:oleObj imgW="10922000" imgH="7264400" r:id="rId3" progId="Excel.Sheet.12" name="Worksheet">
              <p:embed/>
              <p:pic>
                <p:nvPicPr>
                  <p:cNvPr name="" id="0"/>
                  <p:cNvPicPr/>
                  <p:nvPr/>
                </p:nvPicPr>
                <p:blipFill>
                  <a:blip r:embed="rId2"/>
                  <a:stretch>
                    <a:fillRect/>
                  </a:stretch>
                </p:blipFill>
                <p:spPr>
                  <a:xfrm>
                    <a:off x="1270000" y="1270000"/>
                    <a:ext cx="1270000" cy="1270000"/>
                  </a:xfrm>
                  <a:prstGeom prst="rect"/>
                </p:spPr>
              </p:pic>
            </p:oleObj>
          </a:graphicData>
        </a:graphic>
      </p:graphicFrame>
      <p:sp>
        <p:nvSpPr>
          <p:cNvPr name="TextBox 4" id="4"/>
          <p:cNvSpPr txBox="true"/>
          <p:nvPr/>
        </p:nvSpPr>
        <p:spPr>
          <a:xfrm rot="0">
            <a:off x="379130" y="4150227"/>
            <a:ext cx="7829247" cy="993273"/>
          </a:xfrm>
          <a:prstGeom prst="rect">
            <a:avLst/>
          </a:prstGeom>
        </p:spPr>
        <p:txBody>
          <a:bodyPr anchor="t" rtlCol="false" tIns="0" lIns="0" bIns="0" rIns="0">
            <a:spAutoFit/>
          </a:bodyPr>
          <a:lstStyle/>
          <a:p>
            <a:pPr algn="l">
              <a:lnSpc>
                <a:spcPts val="7256"/>
              </a:lnSpc>
            </a:pPr>
            <a:r>
              <a:rPr lang="en-US" sz="6365" b="true">
                <a:solidFill>
                  <a:srgbClr val="1C2120"/>
                </a:solidFill>
                <a:latin typeface="Poppins Bold"/>
                <a:ea typeface="Poppins Bold"/>
                <a:cs typeface="Poppins Bold"/>
                <a:sym typeface="Poppins Bold"/>
              </a:rPr>
              <a:t>Tentang dataset</a:t>
            </a:r>
          </a:p>
        </p:txBody>
      </p:sp>
      <p:sp>
        <p:nvSpPr>
          <p:cNvPr name="TextBox 5" id="5"/>
          <p:cNvSpPr txBox="true"/>
          <p:nvPr/>
        </p:nvSpPr>
        <p:spPr>
          <a:xfrm rot="0">
            <a:off x="379130" y="5348158"/>
            <a:ext cx="6557565" cy="1765300"/>
          </a:xfrm>
          <a:prstGeom prst="rect">
            <a:avLst/>
          </a:prstGeom>
        </p:spPr>
        <p:txBody>
          <a:bodyPr anchor="t" rtlCol="false" tIns="0" lIns="0" bIns="0" rIns="0">
            <a:spAutoFit/>
          </a:bodyPr>
          <a:lstStyle/>
          <a:p>
            <a:pPr algn="l">
              <a:lnSpc>
                <a:spcPts val="3500"/>
              </a:lnSpc>
              <a:spcBef>
                <a:spcPct val="0"/>
              </a:spcBef>
            </a:pPr>
            <a:r>
              <a:rPr lang="en-US" sz="2500" spc="-205">
                <a:solidFill>
                  <a:srgbClr val="000000"/>
                </a:solidFill>
                <a:latin typeface="Poppins"/>
                <a:ea typeface="Poppins"/>
                <a:cs typeface="Poppins"/>
                <a:sym typeface="Poppins"/>
              </a:rPr>
              <a:t>Dataset ini memiliki  23486 baris dan juga 10 fitur, dataset ini berisi review dari sebuah perusahaan ritel yang setiap bulannya memiliki sebuah data revies.</a:t>
            </a:r>
          </a:p>
        </p:txBody>
      </p:sp>
      <p:sp>
        <p:nvSpPr>
          <p:cNvPr name="TextBox 6" id="6"/>
          <p:cNvSpPr txBox="true"/>
          <p:nvPr/>
        </p:nvSpPr>
        <p:spPr>
          <a:xfrm rot="0">
            <a:off x="8670165" y="2242608"/>
            <a:ext cx="6557565" cy="450850"/>
          </a:xfrm>
          <a:prstGeom prst="rect">
            <a:avLst/>
          </a:prstGeom>
        </p:spPr>
        <p:txBody>
          <a:bodyPr anchor="t" rtlCol="false" tIns="0" lIns="0" bIns="0" rIns="0">
            <a:spAutoFit/>
          </a:bodyPr>
          <a:lstStyle/>
          <a:p>
            <a:pPr algn="l">
              <a:lnSpc>
                <a:spcPts val="3500"/>
              </a:lnSpc>
              <a:spcBef>
                <a:spcPct val="0"/>
              </a:spcBef>
            </a:pPr>
            <a:r>
              <a:rPr lang="en-US" sz="2500" spc="-205">
                <a:solidFill>
                  <a:srgbClr val="000000"/>
                </a:solidFill>
                <a:latin typeface="Poppins"/>
                <a:ea typeface="Poppins"/>
                <a:cs typeface="Poppins"/>
                <a:sym typeface="Poppins"/>
              </a:rPr>
              <a:t>Variable</a:t>
            </a:r>
          </a:p>
        </p:txBody>
      </p:sp>
      <p:grpSp>
        <p:nvGrpSpPr>
          <p:cNvPr name="Group 7" id="7"/>
          <p:cNvGrpSpPr/>
          <p:nvPr/>
        </p:nvGrpSpPr>
        <p:grpSpPr>
          <a:xfrm rot="0">
            <a:off x="5728643" y="570182"/>
            <a:ext cx="6830714" cy="458518"/>
            <a:chOff x="0" y="0"/>
            <a:chExt cx="2286638" cy="153493"/>
          </a:xfrm>
        </p:grpSpPr>
        <p:sp>
          <p:nvSpPr>
            <p:cNvPr name="Freeform 8" id="8"/>
            <p:cNvSpPr/>
            <p:nvPr/>
          </p:nvSpPr>
          <p:spPr>
            <a:xfrm flipH="false" flipV="false" rot="0">
              <a:off x="0" y="0"/>
              <a:ext cx="2286638" cy="153493"/>
            </a:xfrm>
            <a:custGeom>
              <a:avLst/>
              <a:gdLst/>
              <a:ahLst/>
              <a:cxnLst/>
              <a:rect r="r" b="b" t="t" l="l"/>
              <a:pathLst>
                <a:path h="153493" w="2286638">
                  <a:moveTo>
                    <a:pt x="56670" y="0"/>
                  </a:moveTo>
                  <a:lnTo>
                    <a:pt x="2229968" y="0"/>
                  </a:lnTo>
                  <a:cubicBezTo>
                    <a:pt x="2261266" y="0"/>
                    <a:pt x="2286638" y="25372"/>
                    <a:pt x="2286638" y="56670"/>
                  </a:cubicBezTo>
                  <a:lnTo>
                    <a:pt x="2286638" y="96823"/>
                  </a:lnTo>
                  <a:cubicBezTo>
                    <a:pt x="2286638" y="111852"/>
                    <a:pt x="2280667" y="126267"/>
                    <a:pt x="2270040" y="136894"/>
                  </a:cubicBezTo>
                  <a:cubicBezTo>
                    <a:pt x="2259412" y="147522"/>
                    <a:pt x="2244998" y="153493"/>
                    <a:pt x="2229968" y="153493"/>
                  </a:cubicBezTo>
                  <a:lnTo>
                    <a:pt x="56670" y="153493"/>
                  </a:lnTo>
                  <a:cubicBezTo>
                    <a:pt x="41640" y="153493"/>
                    <a:pt x="27226" y="147522"/>
                    <a:pt x="16598" y="136894"/>
                  </a:cubicBezTo>
                  <a:cubicBezTo>
                    <a:pt x="5971" y="126267"/>
                    <a:pt x="0" y="111852"/>
                    <a:pt x="0" y="96823"/>
                  </a:cubicBezTo>
                  <a:lnTo>
                    <a:pt x="0" y="56670"/>
                  </a:lnTo>
                  <a:cubicBezTo>
                    <a:pt x="0" y="41640"/>
                    <a:pt x="5971" y="27226"/>
                    <a:pt x="16598" y="16598"/>
                  </a:cubicBezTo>
                  <a:cubicBezTo>
                    <a:pt x="27226" y="5971"/>
                    <a:pt x="41640" y="0"/>
                    <a:pt x="56670" y="0"/>
                  </a:cubicBezTo>
                  <a:close/>
                </a:path>
              </a:pathLst>
            </a:custGeom>
            <a:solidFill>
              <a:srgbClr val="AAD7D4"/>
            </a:solidFill>
          </p:spPr>
        </p:sp>
        <p:sp>
          <p:nvSpPr>
            <p:cNvPr name="TextBox 9" id="9"/>
            <p:cNvSpPr txBox="true"/>
            <p:nvPr/>
          </p:nvSpPr>
          <p:spPr>
            <a:xfrm>
              <a:off x="0" y="85725"/>
              <a:ext cx="2286638" cy="67768"/>
            </a:xfrm>
            <a:prstGeom prst="rect">
              <a:avLst/>
            </a:prstGeom>
          </p:spPr>
          <p:txBody>
            <a:bodyPr anchor="ctr" rtlCol="false" tIns="50800" lIns="50800" bIns="50800" rIns="50800"/>
            <a:lstStyle/>
            <a:p>
              <a:pPr algn="ctr">
                <a:lnSpc>
                  <a:spcPts val="1925"/>
                </a:lnSpc>
              </a:pPr>
            </a:p>
          </p:txBody>
        </p:sp>
      </p:grpSp>
      <p:grpSp>
        <p:nvGrpSpPr>
          <p:cNvPr name="Group 10" id="10"/>
          <p:cNvGrpSpPr/>
          <p:nvPr/>
        </p:nvGrpSpPr>
        <p:grpSpPr>
          <a:xfrm rot="0">
            <a:off x="5112858" y="570182"/>
            <a:ext cx="462571" cy="458518"/>
            <a:chOff x="0" y="0"/>
            <a:chExt cx="154850" cy="153493"/>
          </a:xfrm>
        </p:grpSpPr>
        <p:sp>
          <p:nvSpPr>
            <p:cNvPr name="Freeform 11" id="11"/>
            <p:cNvSpPr/>
            <p:nvPr/>
          </p:nvSpPr>
          <p:spPr>
            <a:xfrm flipH="false" flipV="false" rot="0">
              <a:off x="0" y="0"/>
              <a:ext cx="154850" cy="153493"/>
            </a:xfrm>
            <a:custGeom>
              <a:avLst/>
              <a:gdLst/>
              <a:ahLst/>
              <a:cxnLst/>
              <a:rect r="r" b="b" t="t" l="l"/>
              <a:pathLst>
                <a:path h="153493" w="154850">
                  <a:moveTo>
                    <a:pt x="76746" y="0"/>
                  </a:moveTo>
                  <a:lnTo>
                    <a:pt x="78103" y="0"/>
                  </a:lnTo>
                  <a:cubicBezTo>
                    <a:pt x="98458" y="0"/>
                    <a:pt x="117978" y="8086"/>
                    <a:pt x="132371" y="22478"/>
                  </a:cubicBezTo>
                  <a:cubicBezTo>
                    <a:pt x="146764" y="36871"/>
                    <a:pt x="154850" y="56392"/>
                    <a:pt x="154850" y="76746"/>
                  </a:cubicBezTo>
                  <a:lnTo>
                    <a:pt x="154850" y="76746"/>
                  </a:lnTo>
                  <a:cubicBezTo>
                    <a:pt x="154850" y="119132"/>
                    <a:pt x="120489" y="153493"/>
                    <a:pt x="78103" y="153493"/>
                  </a:cubicBezTo>
                  <a:lnTo>
                    <a:pt x="76746" y="153493"/>
                  </a:lnTo>
                  <a:cubicBezTo>
                    <a:pt x="56392" y="153493"/>
                    <a:pt x="36871" y="145407"/>
                    <a:pt x="22478" y="131014"/>
                  </a:cubicBezTo>
                  <a:cubicBezTo>
                    <a:pt x="8086" y="116621"/>
                    <a:pt x="0" y="97101"/>
                    <a:pt x="0" y="76746"/>
                  </a:cubicBezTo>
                  <a:lnTo>
                    <a:pt x="0" y="76746"/>
                  </a:lnTo>
                  <a:cubicBezTo>
                    <a:pt x="0" y="56392"/>
                    <a:pt x="8086" y="36871"/>
                    <a:pt x="22478" y="22478"/>
                  </a:cubicBezTo>
                  <a:cubicBezTo>
                    <a:pt x="36871" y="8086"/>
                    <a:pt x="56392" y="0"/>
                    <a:pt x="76746" y="0"/>
                  </a:cubicBezTo>
                  <a:close/>
                </a:path>
              </a:pathLst>
            </a:custGeom>
            <a:solidFill>
              <a:srgbClr val="AAD7D4"/>
            </a:solidFill>
          </p:spPr>
        </p:sp>
        <p:sp>
          <p:nvSpPr>
            <p:cNvPr name="TextBox 12" id="12"/>
            <p:cNvSpPr txBox="true"/>
            <p:nvPr/>
          </p:nvSpPr>
          <p:spPr>
            <a:xfrm>
              <a:off x="0" y="85725"/>
              <a:ext cx="154850" cy="67768"/>
            </a:xfrm>
            <a:prstGeom prst="rect">
              <a:avLst/>
            </a:prstGeom>
          </p:spPr>
          <p:txBody>
            <a:bodyPr anchor="ctr" rtlCol="false" tIns="50800" lIns="50800" bIns="50800" rIns="50800"/>
            <a:lstStyle/>
            <a:p>
              <a:pPr algn="ctr">
                <a:lnSpc>
                  <a:spcPts val="1925"/>
                </a:lnSpc>
              </a:pPr>
            </a:p>
          </p:txBody>
        </p:sp>
      </p:grpSp>
      <p:grpSp>
        <p:nvGrpSpPr>
          <p:cNvPr name="Group 13" id="13"/>
          <p:cNvGrpSpPr/>
          <p:nvPr/>
        </p:nvGrpSpPr>
        <p:grpSpPr>
          <a:xfrm rot="0">
            <a:off x="12711757" y="570182"/>
            <a:ext cx="462571" cy="458518"/>
            <a:chOff x="0" y="0"/>
            <a:chExt cx="154850" cy="153493"/>
          </a:xfrm>
        </p:grpSpPr>
        <p:sp>
          <p:nvSpPr>
            <p:cNvPr name="Freeform 14" id="14"/>
            <p:cNvSpPr/>
            <p:nvPr/>
          </p:nvSpPr>
          <p:spPr>
            <a:xfrm flipH="false" flipV="false" rot="0">
              <a:off x="0" y="0"/>
              <a:ext cx="154850" cy="153493"/>
            </a:xfrm>
            <a:custGeom>
              <a:avLst/>
              <a:gdLst/>
              <a:ahLst/>
              <a:cxnLst/>
              <a:rect r="r" b="b" t="t" l="l"/>
              <a:pathLst>
                <a:path h="153493" w="154850">
                  <a:moveTo>
                    <a:pt x="76746" y="0"/>
                  </a:moveTo>
                  <a:lnTo>
                    <a:pt x="78103" y="0"/>
                  </a:lnTo>
                  <a:cubicBezTo>
                    <a:pt x="98458" y="0"/>
                    <a:pt x="117978" y="8086"/>
                    <a:pt x="132371" y="22478"/>
                  </a:cubicBezTo>
                  <a:cubicBezTo>
                    <a:pt x="146764" y="36871"/>
                    <a:pt x="154850" y="56392"/>
                    <a:pt x="154850" y="76746"/>
                  </a:cubicBezTo>
                  <a:lnTo>
                    <a:pt x="154850" y="76746"/>
                  </a:lnTo>
                  <a:cubicBezTo>
                    <a:pt x="154850" y="119132"/>
                    <a:pt x="120489" y="153493"/>
                    <a:pt x="78103" y="153493"/>
                  </a:cubicBezTo>
                  <a:lnTo>
                    <a:pt x="76746" y="153493"/>
                  </a:lnTo>
                  <a:cubicBezTo>
                    <a:pt x="56392" y="153493"/>
                    <a:pt x="36871" y="145407"/>
                    <a:pt x="22478" y="131014"/>
                  </a:cubicBezTo>
                  <a:cubicBezTo>
                    <a:pt x="8086" y="116621"/>
                    <a:pt x="0" y="97101"/>
                    <a:pt x="0" y="76746"/>
                  </a:cubicBezTo>
                  <a:lnTo>
                    <a:pt x="0" y="76746"/>
                  </a:lnTo>
                  <a:cubicBezTo>
                    <a:pt x="0" y="56392"/>
                    <a:pt x="8086" y="36871"/>
                    <a:pt x="22478" y="22478"/>
                  </a:cubicBezTo>
                  <a:cubicBezTo>
                    <a:pt x="36871" y="8086"/>
                    <a:pt x="56392" y="0"/>
                    <a:pt x="76746" y="0"/>
                  </a:cubicBezTo>
                  <a:close/>
                </a:path>
              </a:pathLst>
            </a:custGeom>
            <a:solidFill>
              <a:srgbClr val="AAD7D4"/>
            </a:solidFill>
          </p:spPr>
        </p:sp>
        <p:sp>
          <p:nvSpPr>
            <p:cNvPr name="TextBox 15" id="15"/>
            <p:cNvSpPr txBox="true"/>
            <p:nvPr/>
          </p:nvSpPr>
          <p:spPr>
            <a:xfrm>
              <a:off x="0" y="85725"/>
              <a:ext cx="154850" cy="67768"/>
            </a:xfrm>
            <a:prstGeom prst="rect">
              <a:avLst/>
            </a:prstGeom>
          </p:spPr>
          <p:txBody>
            <a:bodyPr anchor="ctr" rtlCol="false" tIns="50800" lIns="50800" bIns="50800" rIns="50800"/>
            <a:lstStyle/>
            <a:p>
              <a:pPr algn="ctr">
                <a:lnSpc>
                  <a:spcPts val="1925"/>
                </a:lnSpc>
              </a:pPr>
            </a:p>
          </p:txBody>
        </p:sp>
      </p:grpSp>
      <p:grpSp>
        <p:nvGrpSpPr>
          <p:cNvPr name="Group 16" id="16"/>
          <p:cNvGrpSpPr/>
          <p:nvPr/>
        </p:nvGrpSpPr>
        <p:grpSpPr>
          <a:xfrm rot="0">
            <a:off x="5729050" y="9409112"/>
            <a:ext cx="6830714" cy="458518"/>
            <a:chOff x="0" y="0"/>
            <a:chExt cx="2286638" cy="153493"/>
          </a:xfrm>
        </p:grpSpPr>
        <p:sp>
          <p:nvSpPr>
            <p:cNvPr name="Freeform 17" id="17"/>
            <p:cNvSpPr/>
            <p:nvPr/>
          </p:nvSpPr>
          <p:spPr>
            <a:xfrm flipH="false" flipV="false" rot="0">
              <a:off x="0" y="0"/>
              <a:ext cx="2286638" cy="153493"/>
            </a:xfrm>
            <a:custGeom>
              <a:avLst/>
              <a:gdLst/>
              <a:ahLst/>
              <a:cxnLst/>
              <a:rect r="r" b="b" t="t" l="l"/>
              <a:pathLst>
                <a:path h="153493" w="2286638">
                  <a:moveTo>
                    <a:pt x="56670" y="0"/>
                  </a:moveTo>
                  <a:lnTo>
                    <a:pt x="2229968" y="0"/>
                  </a:lnTo>
                  <a:cubicBezTo>
                    <a:pt x="2261266" y="0"/>
                    <a:pt x="2286638" y="25372"/>
                    <a:pt x="2286638" y="56670"/>
                  </a:cubicBezTo>
                  <a:lnTo>
                    <a:pt x="2286638" y="96823"/>
                  </a:lnTo>
                  <a:cubicBezTo>
                    <a:pt x="2286638" y="111852"/>
                    <a:pt x="2280667" y="126267"/>
                    <a:pt x="2270040" y="136894"/>
                  </a:cubicBezTo>
                  <a:cubicBezTo>
                    <a:pt x="2259412" y="147522"/>
                    <a:pt x="2244998" y="153493"/>
                    <a:pt x="2229968" y="153493"/>
                  </a:cubicBezTo>
                  <a:lnTo>
                    <a:pt x="56670" y="153493"/>
                  </a:lnTo>
                  <a:cubicBezTo>
                    <a:pt x="41640" y="153493"/>
                    <a:pt x="27226" y="147522"/>
                    <a:pt x="16598" y="136894"/>
                  </a:cubicBezTo>
                  <a:cubicBezTo>
                    <a:pt x="5971" y="126267"/>
                    <a:pt x="0" y="111852"/>
                    <a:pt x="0" y="96823"/>
                  </a:cubicBezTo>
                  <a:lnTo>
                    <a:pt x="0" y="56670"/>
                  </a:lnTo>
                  <a:cubicBezTo>
                    <a:pt x="0" y="41640"/>
                    <a:pt x="5971" y="27226"/>
                    <a:pt x="16598" y="16598"/>
                  </a:cubicBezTo>
                  <a:cubicBezTo>
                    <a:pt x="27226" y="5971"/>
                    <a:pt x="41640" y="0"/>
                    <a:pt x="56670" y="0"/>
                  </a:cubicBezTo>
                  <a:close/>
                </a:path>
              </a:pathLst>
            </a:custGeom>
            <a:solidFill>
              <a:srgbClr val="AAD7D4"/>
            </a:solidFill>
          </p:spPr>
        </p:sp>
        <p:sp>
          <p:nvSpPr>
            <p:cNvPr name="TextBox 18" id="18"/>
            <p:cNvSpPr txBox="true"/>
            <p:nvPr/>
          </p:nvSpPr>
          <p:spPr>
            <a:xfrm>
              <a:off x="0" y="85725"/>
              <a:ext cx="2286638" cy="67768"/>
            </a:xfrm>
            <a:prstGeom prst="rect">
              <a:avLst/>
            </a:prstGeom>
          </p:spPr>
          <p:txBody>
            <a:bodyPr anchor="ctr" rtlCol="false" tIns="50800" lIns="50800" bIns="50800" rIns="50800"/>
            <a:lstStyle/>
            <a:p>
              <a:pPr algn="ctr">
                <a:lnSpc>
                  <a:spcPts val="1925"/>
                </a:lnSpc>
              </a:pPr>
            </a:p>
          </p:txBody>
        </p:sp>
      </p:grpSp>
      <p:grpSp>
        <p:nvGrpSpPr>
          <p:cNvPr name="Group 19" id="19"/>
          <p:cNvGrpSpPr/>
          <p:nvPr/>
        </p:nvGrpSpPr>
        <p:grpSpPr>
          <a:xfrm rot="0">
            <a:off x="5113265" y="9409112"/>
            <a:ext cx="462571" cy="458518"/>
            <a:chOff x="0" y="0"/>
            <a:chExt cx="154850" cy="153493"/>
          </a:xfrm>
        </p:grpSpPr>
        <p:sp>
          <p:nvSpPr>
            <p:cNvPr name="Freeform 20" id="20"/>
            <p:cNvSpPr/>
            <p:nvPr/>
          </p:nvSpPr>
          <p:spPr>
            <a:xfrm flipH="false" flipV="false" rot="0">
              <a:off x="0" y="0"/>
              <a:ext cx="154850" cy="153493"/>
            </a:xfrm>
            <a:custGeom>
              <a:avLst/>
              <a:gdLst/>
              <a:ahLst/>
              <a:cxnLst/>
              <a:rect r="r" b="b" t="t" l="l"/>
              <a:pathLst>
                <a:path h="153493" w="154850">
                  <a:moveTo>
                    <a:pt x="76746" y="0"/>
                  </a:moveTo>
                  <a:lnTo>
                    <a:pt x="78103" y="0"/>
                  </a:lnTo>
                  <a:cubicBezTo>
                    <a:pt x="98458" y="0"/>
                    <a:pt x="117978" y="8086"/>
                    <a:pt x="132371" y="22478"/>
                  </a:cubicBezTo>
                  <a:cubicBezTo>
                    <a:pt x="146764" y="36871"/>
                    <a:pt x="154850" y="56392"/>
                    <a:pt x="154850" y="76746"/>
                  </a:cubicBezTo>
                  <a:lnTo>
                    <a:pt x="154850" y="76746"/>
                  </a:lnTo>
                  <a:cubicBezTo>
                    <a:pt x="154850" y="119132"/>
                    <a:pt x="120489" y="153493"/>
                    <a:pt x="78103" y="153493"/>
                  </a:cubicBezTo>
                  <a:lnTo>
                    <a:pt x="76746" y="153493"/>
                  </a:lnTo>
                  <a:cubicBezTo>
                    <a:pt x="56392" y="153493"/>
                    <a:pt x="36871" y="145407"/>
                    <a:pt x="22478" y="131014"/>
                  </a:cubicBezTo>
                  <a:cubicBezTo>
                    <a:pt x="8086" y="116621"/>
                    <a:pt x="0" y="97101"/>
                    <a:pt x="0" y="76746"/>
                  </a:cubicBezTo>
                  <a:lnTo>
                    <a:pt x="0" y="76746"/>
                  </a:lnTo>
                  <a:cubicBezTo>
                    <a:pt x="0" y="56392"/>
                    <a:pt x="8086" y="36871"/>
                    <a:pt x="22478" y="22478"/>
                  </a:cubicBezTo>
                  <a:cubicBezTo>
                    <a:pt x="36871" y="8086"/>
                    <a:pt x="56392" y="0"/>
                    <a:pt x="76746" y="0"/>
                  </a:cubicBezTo>
                  <a:close/>
                </a:path>
              </a:pathLst>
            </a:custGeom>
            <a:solidFill>
              <a:srgbClr val="AAD7D4"/>
            </a:solidFill>
          </p:spPr>
        </p:sp>
        <p:sp>
          <p:nvSpPr>
            <p:cNvPr name="TextBox 21" id="21"/>
            <p:cNvSpPr txBox="true"/>
            <p:nvPr/>
          </p:nvSpPr>
          <p:spPr>
            <a:xfrm>
              <a:off x="0" y="85725"/>
              <a:ext cx="154850" cy="67768"/>
            </a:xfrm>
            <a:prstGeom prst="rect">
              <a:avLst/>
            </a:prstGeom>
          </p:spPr>
          <p:txBody>
            <a:bodyPr anchor="ctr" rtlCol="false" tIns="50800" lIns="50800" bIns="50800" rIns="50800"/>
            <a:lstStyle/>
            <a:p>
              <a:pPr algn="ctr">
                <a:lnSpc>
                  <a:spcPts val="1925"/>
                </a:lnSpc>
              </a:pPr>
            </a:p>
          </p:txBody>
        </p:sp>
      </p:grpSp>
      <p:grpSp>
        <p:nvGrpSpPr>
          <p:cNvPr name="Group 22" id="22"/>
          <p:cNvGrpSpPr/>
          <p:nvPr/>
        </p:nvGrpSpPr>
        <p:grpSpPr>
          <a:xfrm rot="0">
            <a:off x="12712164" y="9409112"/>
            <a:ext cx="462571" cy="458518"/>
            <a:chOff x="0" y="0"/>
            <a:chExt cx="154850" cy="153493"/>
          </a:xfrm>
        </p:grpSpPr>
        <p:sp>
          <p:nvSpPr>
            <p:cNvPr name="Freeform 23" id="23"/>
            <p:cNvSpPr/>
            <p:nvPr/>
          </p:nvSpPr>
          <p:spPr>
            <a:xfrm flipH="false" flipV="false" rot="0">
              <a:off x="0" y="0"/>
              <a:ext cx="154850" cy="153493"/>
            </a:xfrm>
            <a:custGeom>
              <a:avLst/>
              <a:gdLst/>
              <a:ahLst/>
              <a:cxnLst/>
              <a:rect r="r" b="b" t="t" l="l"/>
              <a:pathLst>
                <a:path h="153493" w="154850">
                  <a:moveTo>
                    <a:pt x="76746" y="0"/>
                  </a:moveTo>
                  <a:lnTo>
                    <a:pt x="78103" y="0"/>
                  </a:lnTo>
                  <a:cubicBezTo>
                    <a:pt x="98458" y="0"/>
                    <a:pt x="117978" y="8086"/>
                    <a:pt x="132371" y="22478"/>
                  </a:cubicBezTo>
                  <a:cubicBezTo>
                    <a:pt x="146764" y="36871"/>
                    <a:pt x="154850" y="56392"/>
                    <a:pt x="154850" y="76746"/>
                  </a:cubicBezTo>
                  <a:lnTo>
                    <a:pt x="154850" y="76746"/>
                  </a:lnTo>
                  <a:cubicBezTo>
                    <a:pt x="154850" y="119132"/>
                    <a:pt x="120489" y="153493"/>
                    <a:pt x="78103" y="153493"/>
                  </a:cubicBezTo>
                  <a:lnTo>
                    <a:pt x="76746" y="153493"/>
                  </a:lnTo>
                  <a:cubicBezTo>
                    <a:pt x="56392" y="153493"/>
                    <a:pt x="36871" y="145407"/>
                    <a:pt x="22478" y="131014"/>
                  </a:cubicBezTo>
                  <a:cubicBezTo>
                    <a:pt x="8086" y="116621"/>
                    <a:pt x="0" y="97101"/>
                    <a:pt x="0" y="76746"/>
                  </a:cubicBezTo>
                  <a:lnTo>
                    <a:pt x="0" y="76746"/>
                  </a:lnTo>
                  <a:cubicBezTo>
                    <a:pt x="0" y="56392"/>
                    <a:pt x="8086" y="36871"/>
                    <a:pt x="22478" y="22478"/>
                  </a:cubicBezTo>
                  <a:cubicBezTo>
                    <a:pt x="36871" y="8086"/>
                    <a:pt x="56392" y="0"/>
                    <a:pt x="76746" y="0"/>
                  </a:cubicBezTo>
                  <a:close/>
                </a:path>
              </a:pathLst>
            </a:custGeom>
            <a:solidFill>
              <a:srgbClr val="AAD7D4"/>
            </a:solidFill>
          </p:spPr>
        </p:sp>
        <p:sp>
          <p:nvSpPr>
            <p:cNvPr name="TextBox 24" id="24"/>
            <p:cNvSpPr txBox="true"/>
            <p:nvPr/>
          </p:nvSpPr>
          <p:spPr>
            <a:xfrm>
              <a:off x="0" y="85725"/>
              <a:ext cx="154850" cy="67768"/>
            </a:xfrm>
            <a:prstGeom prst="rect">
              <a:avLst/>
            </a:prstGeom>
          </p:spPr>
          <p:txBody>
            <a:bodyPr anchor="ctr" rtlCol="false" tIns="50800" lIns="50800" bIns="50800" rIns="50800"/>
            <a:lstStyle/>
            <a:p>
              <a:pPr algn="ctr">
                <a:lnSpc>
                  <a:spcPts val="1925"/>
                </a:lnSpc>
              </a:pPr>
            </a:p>
          </p:txBody>
        </p:sp>
      </p:grpSp>
    </p:spTree>
  </p:cSld>
  <p:clrMapOvr>
    <a:masterClrMapping/>
  </p:clrMapOvr>
  <p:transition spd="fast">
    <p:fade/>
  </p:transition>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8</a:t>
            </a:r>
          </a:p>
        </p:txBody>
      </p:sp>
      <p:grpSp>
        <p:nvGrpSpPr>
          <p:cNvPr name="Group 3" id="3"/>
          <p:cNvGrpSpPr/>
          <p:nvPr/>
        </p:nvGrpSpPr>
        <p:grpSpPr>
          <a:xfrm rot="0">
            <a:off x="15450540" y="-2127854"/>
            <a:ext cx="7454365" cy="4255707"/>
            <a:chOff x="0" y="0"/>
            <a:chExt cx="1963290" cy="1120845"/>
          </a:xfrm>
        </p:grpSpPr>
        <p:sp>
          <p:nvSpPr>
            <p:cNvPr name="Freeform 4" id="4"/>
            <p:cNvSpPr/>
            <p:nvPr/>
          </p:nvSpPr>
          <p:spPr>
            <a:xfrm flipH="false" flipV="false" rot="0">
              <a:off x="0" y="0"/>
              <a:ext cx="1963290" cy="1120845"/>
            </a:xfrm>
            <a:custGeom>
              <a:avLst/>
              <a:gdLst/>
              <a:ahLst/>
              <a:cxnLst/>
              <a:rect r="r" b="b" t="t" l="l"/>
              <a:pathLst>
                <a:path h="1120845" w="1963290">
                  <a:moveTo>
                    <a:pt x="0" y="0"/>
                  </a:moveTo>
                  <a:lnTo>
                    <a:pt x="1963290" y="0"/>
                  </a:lnTo>
                  <a:lnTo>
                    <a:pt x="1963290" y="1120845"/>
                  </a:lnTo>
                  <a:lnTo>
                    <a:pt x="0" y="1120845"/>
                  </a:lnTo>
                  <a:close/>
                </a:path>
              </a:pathLst>
            </a:custGeom>
            <a:solidFill>
              <a:srgbClr val="AAD7D4">
                <a:alpha val="55686"/>
              </a:srgbClr>
            </a:solidFill>
          </p:spPr>
        </p:sp>
        <p:sp>
          <p:nvSpPr>
            <p:cNvPr name="TextBox 5" id="5"/>
            <p:cNvSpPr txBox="true"/>
            <p:nvPr/>
          </p:nvSpPr>
          <p:spPr>
            <a:xfrm>
              <a:off x="0" y="-38100"/>
              <a:ext cx="1963290" cy="115894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4503470" y="7809128"/>
            <a:ext cx="7454365" cy="4255707"/>
            <a:chOff x="0" y="0"/>
            <a:chExt cx="1963290" cy="1120845"/>
          </a:xfrm>
        </p:grpSpPr>
        <p:sp>
          <p:nvSpPr>
            <p:cNvPr name="Freeform 7" id="7"/>
            <p:cNvSpPr/>
            <p:nvPr/>
          </p:nvSpPr>
          <p:spPr>
            <a:xfrm flipH="false" flipV="false" rot="0">
              <a:off x="0" y="0"/>
              <a:ext cx="1963290" cy="1120845"/>
            </a:xfrm>
            <a:custGeom>
              <a:avLst/>
              <a:gdLst/>
              <a:ahLst/>
              <a:cxnLst/>
              <a:rect r="r" b="b" t="t" l="l"/>
              <a:pathLst>
                <a:path h="1120845" w="1963290">
                  <a:moveTo>
                    <a:pt x="0" y="0"/>
                  </a:moveTo>
                  <a:lnTo>
                    <a:pt x="1963290" y="0"/>
                  </a:lnTo>
                  <a:lnTo>
                    <a:pt x="1963290" y="1120845"/>
                  </a:lnTo>
                  <a:lnTo>
                    <a:pt x="0" y="1120845"/>
                  </a:lnTo>
                  <a:close/>
                </a:path>
              </a:pathLst>
            </a:custGeom>
            <a:solidFill>
              <a:srgbClr val="AAD7D4">
                <a:alpha val="55686"/>
              </a:srgbClr>
            </a:solidFill>
          </p:spPr>
        </p:sp>
        <p:sp>
          <p:nvSpPr>
            <p:cNvPr name="TextBox 8" id="8"/>
            <p:cNvSpPr txBox="true"/>
            <p:nvPr/>
          </p:nvSpPr>
          <p:spPr>
            <a:xfrm>
              <a:off x="0" y="-38100"/>
              <a:ext cx="1963290" cy="115894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2520599" y="3620437"/>
            <a:ext cx="13518258" cy="1722649"/>
          </a:xfrm>
          <a:prstGeom prst="rect">
            <a:avLst/>
          </a:prstGeom>
        </p:spPr>
        <p:txBody>
          <a:bodyPr anchor="t" rtlCol="false" tIns="0" lIns="0" bIns="0" rIns="0">
            <a:spAutoFit/>
          </a:bodyPr>
          <a:lstStyle/>
          <a:p>
            <a:pPr algn="ctr">
              <a:lnSpc>
                <a:spcPts val="13473"/>
              </a:lnSpc>
              <a:spcBef>
                <a:spcPct val="0"/>
              </a:spcBef>
            </a:pPr>
            <a:r>
              <a:rPr lang="en-US" b="true" sz="9624">
                <a:solidFill>
                  <a:srgbClr val="000000"/>
                </a:solidFill>
                <a:latin typeface="Poppins Bold"/>
                <a:ea typeface="Poppins Bold"/>
                <a:cs typeface="Poppins Bold"/>
                <a:sym typeface="Poppins Bold"/>
              </a:rPr>
              <a:t>PROSES ANALISIS</a:t>
            </a:r>
          </a:p>
        </p:txBody>
      </p:sp>
      <p:grpSp>
        <p:nvGrpSpPr>
          <p:cNvPr name="Group 10" id="10"/>
          <p:cNvGrpSpPr/>
          <p:nvPr/>
        </p:nvGrpSpPr>
        <p:grpSpPr>
          <a:xfrm rot="0">
            <a:off x="666159" y="468960"/>
            <a:ext cx="7454365" cy="292317"/>
            <a:chOff x="0" y="0"/>
            <a:chExt cx="1963290" cy="76989"/>
          </a:xfrm>
        </p:grpSpPr>
        <p:sp>
          <p:nvSpPr>
            <p:cNvPr name="Freeform 11" id="11"/>
            <p:cNvSpPr/>
            <p:nvPr/>
          </p:nvSpPr>
          <p:spPr>
            <a:xfrm flipH="false" flipV="false" rot="0">
              <a:off x="0" y="0"/>
              <a:ext cx="1963290" cy="76989"/>
            </a:xfrm>
            <a:custGeom>
              <a:avLst/>
              <a:gdLst/>
              <a:ahLst/>
              <a:cxnLst/>
              <a:rect r="r" b="b" t="t" l="l"/>
              <a:pathLst>
                <a:path h="76989" w="1963290">
                  <a:moveTo>
                    <a:pt x="0" y="0"/>
                  </a:moveTo>
                  <a:lnTo>
                    <a:pt x="1963290" y="0"/>
                  </a:lnTo>
                  <a:lnTo>
                    <a:pt x="1963290" y="76989"/>
                  </a:lnTo>
                  <a:lnTo>
                    <a:pt x="0" y="76989"/>
                  </a:lnTo>
                  <a:close/>
                </a:path>
              </a:pathLst>
            </a:custGeom>
            <a:solidFill>
              <a:srgbClr val="AAD7D4">
                <a:alpha val="55686"/>
              </a:srgbClr>
            </a:solidFill>
          </p:spPr>
        </p:sp>
        <p:sp>
          <p:nvSpPr>
            <p:cNvPr name="TextBox 12" id="12"/>
            <p:cNvSpPr txBox="true"/>
            <p:nvPr/>
          </p:nvSpPr>
          <p:spPr>
            <a:xfrm>
              <a:off x="0" y="-38100"/>
              <a:ext cx="1963290" cy="115089"/>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9279728" y="9258300"/>
            <a:ext cx="7454365" cy="292317"/>
            <a:chOff x="0" y="0"/>
            <a:chExt cx="1963290" cy="76989"/>
          </a:xfrm>
        </p:grpSpPr>
        <p:sp>
          <p:nvSpPr>
            <p:cNvPr name="Freeform 14" id="14"/>
            <p:cNvSpPr/>
            <p:nvPr/>
          </p:nvSpPr>
          <p:spPr>
            <a:xfrm flipH="false" flipV="false" rot="0">
              <a:off x="0" y="0"/>
              <a:ext cx="1963290" cy="76989"/>
            </a:xfrm>
            <a:custGeom>
              <a:avLst/>
              <a:gdLst/>
              <a:ahLst/>
              <a:cxnLst/>
              <a:rect r="r" b="b" t="t" l="l"/>
              <a:pathLst>
                <a:path h="76989" w="1963290">
                  <a:moveTo>
                    <a:pt x="0" y="0"/>
                  </a:moveTo>
                  <a:lnTo>
                    <a:pt x="1963290" y="0"/>
                  </a:lnTo>
                  <a:lnTo>
                    <a:pt x="1963290" y="76989"/>
                  </a:lnTo>
                  <a:lnTo>
                    <a:pt x="0" y="76989"/>
                  </a:lnTo>
                  <a:close/>
                </a:path>
              </a:pathLst>
            </a:custGeom>
            <a:solidFill>
              <a:srgbClr val="AAD7D4">
                <a:alpha val="55686"/>
              </a:srgbClr>
            </a:solidFill>
          </p:spPr>
        </p:sp>
        <p:sp>
          <p:nvSpPr>
            <p:cNvPr name="TextBox 15" id="15"/>
            <p:cNvSpPr txBox="true"/>
            <p:nvPr/>
          </p:nvSpPr>
          <p:spPr>
            <a:xfrm>
              <a:off x="0" y="-38100"/>
              <a:ext cx="1963290" cy="115089"/>
            </a:xfrm>
            <a:prstGeom prst="rect">
              <a:avLst/>
            </a:prstGeom>
          </p:spPr>
          <p:txBody>
            <a:bodyPr anchor="ctr" rtlCol="false" tIns="50800" lIns="50800" bIns="50800" rIns="50800"/>
            <a:lstStyle/>
            <a:p>
              <a:pPr algn="ctr">
                <a:lnSpc>
                  <a:spcPts val="2659"/>
                </a:lnSpc>
              </a:pPr>
            </a:p>
          </p:txBody>
        </p:sp>
      </p:grpSp>
      <p:sp>
        <p:nvSpPr>
          <p:cNvPr name="TextBox 16" id="16"/>
          <p:cNvSpPr txBox="true"/>
          <p:nvPr/>
        </p:nvSpPr>
        <p:spPr>
          <a:xfrm rot="0">
            <a:off x="6378754" y="8354646"/>
            <a:ext cx="13256312" cy="767278"/>
          </a:xfrm>
          <a:prstGeom prst="rect">
            <a:avLst/>
          </a:prstGeom>
        </p:spPr>
        <p:txBody>
          <a:bodyPr anchor="t" rtlCol="false" tIns="0" lIns="0" bIns="0" rIns="0">
            <a:spAutoFit/>
          </a:bodyPr>
          <a:lstStyle/>
          <a:p>
            <a:pPr algn="ctr">
              <a:lnSpc>
                <a:spcPts val="6042"/>
              </a:lnSpc>
              <a:spcBef>
                <a:spcPct val="0"/>
              </a:spcBef>
            </a:pPr>
            <a:r>
              <a:rPr lang="en-US" b="true" sz="4316">
                <a:solidFill>
                  <a:srgbClr val="000000"/>
                </a:solidFill>
                <a:latin typeface="Poppins Bold"/>
                <a:ea typeface="Poppins Bold"/>
                <a:cs typeface="Poppins Bold"/>
                <a:sym typeface="Poppins Bold"/>
              </a:rPr>
              <a:t>CAPSTONE PROJECT</a:t>
            </a:r>
          </a:p>
        </p:txBody>
      </p:sp>
    </p:spTree>
  </p:cSld>
  <p:clrMapOvr>
    <a:masterClrMapping/>
  </p:clrMapOvr>
  <p:transition spd="fast">
    <p:fade/>
  </p:transition>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44421" y="2287140"/>
            <a:ext cx="8299579" cy="1771952"/>
            <a:chOff x="0" y="0"/>
            <a:chExt cx="2778352" cy="593175"/>
          </a:xfrm>
        </p:grpSpPr>
        <p:sp>
          <p:nvSpPr>
            <p:cNvPr name="Freeform 3" id="3"/>
            <p:cNvSpPr/>
            <p:nvPr/>
          </p:nvSpPr>
          <p:spPr>
            <a:xfrm flipH="false" flipV="false" rot="0">
              <a:off x="0" y="0"/>
              <a:ext cx="2778353" cy="593175"/>
            </a:xfrm>
            <a:custGeom>
              <a:avLst/>
              <a:gdLst/>
              <a:ahLst/>
              <a:cxnLst/>
              <a:rect r="r" b="b" t="t" l="l"/>
              <a:pathLst>
                <a:path h="593175" w="2778353">
                  <a:moveTo>
                    <a:pt x="46640" y="0"/>
                  </a:moveTo>
                  <a:lnTo>
                    <a:pt x="2731712" y="0"/>
                  </a:lnTo>
                  <a:cubicBezTo>
                    <a:pt x="2757471" y="0"/>
                    <a:pt x="2778353" y="20882"/>
                    <a:pt x="2778353" y="46640"/>
                  </a:cubicBezTo>
                  <a:lnTo>
                    <a:pt x="2778353" y="546535"/>
                  </a:lnTo>
                  <a:cubicBezTo>
                    <a:pt x="2778353" y="572294"/>
                    <a:pt x="2757471" y="593175"/>
                    <a:pt x="2731712" y="593175"/>
                  </a:cubicBezTo>
                  <a:lnTo>
                    <a:pt x="46640" y="593175"/>
                  </a:lnTo>
                  <a:cubicBezTo>
                    <a:pt x="20882" y="593175"/>
                    <a:pt x="0" y="572294"/>
                    <a:pt x="0" y="546535"/>
                  </a:cubicBezTo>
                  <a:lnTo>
                    <a:pt x="0" y="46640"/>
                  </a:lnTo>
                  <a:cubicBezTo>
                    <a:pt x="0" y="20882"/>
                    <a:pt x="20882" y="0"/>
                    <a:pt x="46640" y="0"/>
                  </a:cubicBezTo>
                  <a:close/>
                </a:path>
              </a:pathLst>
            </a:custGeom>
            <a:solidFill>
              <a:srgbClr val="AAD7D4"/>
            </a:solidFill>
          </p:spPr>
        </p:sp>
        <p:sp>
          <p:nvSpPr>
            <p:cNvPr name="TextBox 4" id="4"/>
            <p:cNvSpPr txBox="true"/>
            <p:nvPr/>
          </p:nvSpPr>
          <p:spPr>
            <a:xfrm>
              <a:off x="0" y="85725"/>
              <a:ext cx="2778352" cy="507450"/>
            </a:xfrm>
            <a:prstGeom prst="rect">
              <a:avLst/>
            </a:prstGeom>
          </p:spPr>
          <p:txBody>
            <a:bodyPr anchor="ctr" rtlCol="false" tIns="50800" lIns="50800" bIns="50800" rIns="50800"/>
            <a:lstStyle/>
            <a:p>
              <a:pPr algn="ctr">
                <a:lnSpc>
                  <a:spcPts val="1925"/>
                </a:lnSpc>
              </a:pPr>
            </a:p>
          </p:txBody>
        </p:sp>
      </p:grpSp>
      <p:grpSp>
        <p:nvGrpSpPr>
          <p:cNvPr name="Group 5" id="5"/>
          <p:cNvGrpSpPr/>
          <p:nvPr/>
        </p:nvGrpSpPr>
        <p:grpSpPr>
          <a:xfrm rot="0">
            <a:off x="844421" y="5318675"/>
            <a:ext cx="8299579" cy="1884295"/>
            <a:chOff x="0" y="0"/>
            <a:chExt cx="2778352" cy="630783"/>
          </a:xfrm>
        </p:grpSpPr>
        <p:sp>
          <p:nvSpPr>
            <p:cNvPr name="Freeform 6" id="6"/>
            <p:cNvSpPr/>
            <p:nvPr/>
          </p:nvSpPr>
          <p:spPr>
            <a:xfrm flipH="false" flipV="false" rot="0">
              <a:off x="0" y="0"/>
              <a:ext cx="2778353" cy="630783"/>
            </a:xfrm>
            <a:custGeom>
              <a:avLst/>
              <a:gdLst/>
              <a:ahLst/>
              <a:cxnLst/>
              <a:rect r="r" b="b" t="t" l="l"/>
              <a:pathLst>
                <a:path h="630783" w="2778353">
                  <a:moveTo>
                    <a:pt x="46640" y="0"/>
                  </a:moveTo>
                  <a:lnTo>
                    <a:pt x="2731712" y="0"/>
                  </a:lnTo>
                  <a:cubicBezTo>
                    <a:pt x="2757471" y="0"/>
                    <a:pt x="2778353" y="20882"/>
                    <a:pt x="2778353" y="46640"/>
                  </a:cubicBezTo>
                  <a:lnTo>
                    <a:pt x="2778353" y="584143"/>
                  </a:lnTo>
                  <a:cubicBezTo>
                    <a:pt x="2778353" y="609902"/>
                    <a:pt x="2757471" y="630783"/>
                    <a:pt x="2731712" y="630783"/>
                  </a:cubicBezTo>
                  <a:lnTo>
                    <a:pt x="46640" y="630783"/>
                  </a:lnTo>
                  <a:cubicBezTo>
                    <a:pt x="20882" y="630783"/>
                    <a:pt x="0" y="609902"/>
                    <a:pt x="0" y="584143"/>
                  </a:cubicBezTo>
                  <a:lnTo>
                    <a:pt x="0" y="46640"/>
                  </a:lnTo>
                  <a:cubicBezTo>
                    <a:pt x="0" y="20882"/>
                    <a:pt x="20882" y="0"/>
                    <a:pt x="46640" y="0"/>
                  </a:cubicBezTo>
                  <a:close/>
                </a:path>
              </a:pathLst>
            </a:custGeom>
            <a:solidFill>
              <a:srgbClr val="AAD7D4"/>
            </a:solidFill>
          </p:spPr>
        </p:sp>
        <p:sp>
          <p:nvSpPr>
            <p:cNvPr name="TextBox 7" id="7"/>
            <p:cNvSpPr txBox="true"/>
            <p:nvPr/>
          </p:nvSpPr>
          <p:spPr>
            <a:xfrm>
              <a:off x="0" y="85725"/>
              <a:ext cx="2778352" cy="545058"/>
            </a:xfrm>
            <a:prstGeom prst="rect">
              <a:avLst/>
            </a:prstGeom>
          </p:spPr>
          <p:txBody>
            <a:bodyPr anchor="ctr" rtlCol="false" tIns="50800" lIns="50800" bIns="50800" rIns="50800"/>
            <a:lstStyle/>
            <a:p>
              <a:pPr algn="ctr">
                <a:lnSpc>
                  <a:spcPts val="1925"/>
                </a:lnSpc>
              </a:pPr>
            </a:p>
          </p:txBody>
        </p:sp>
      </p:grpSp>
      <p:grpSp>
        <p:nvGrpSpPr>
          <p:cNvPr name="Group 8" id="8"/>
          <p:cNvGrpSpPr/>
          <p:nvPr/>
        </p:nvGrpSpPr>
        <p:grpSpPr>
          <a:xfrm rot="0">
            <a:off x="13840101" y="889403"/>
            <a:ext cx="11083565" cy="514350"/>
            <a:chOff x="0" y="0"/>
            <a:chExt cx="3710315" cy="172183"/>
          </a:xfrm>
        </p:grpSpPr>
        <p:sp>
          <p:nvSpPr>
            <p:cNvPr name="Freeform 9" id="9"/>
            <p:cNvSpPr/>
            <p:nvPr/>
          </p:nvSpPr>
          <p:spPr>
            <a:xfrm flipH="false" flipV="false" rot="0">
              <a:off x="0" y="0"/>
              <a:ext cx="3710315" cy="172183"/>
            </a:xfrm>
            <a:custGeom>
              <a:avLst/>
              <a:gdLst/>
              <a:ahLst/>
              <a:cxnLst/>
              <a:rect r="r" b="b" t="t" l="l"/>
              <a:pathLst>
                <a:path h="172183" w="3710315">
                  <a:moveTo>
                    <a:pt x="34925" y="0"/>
                  </a:moveTo>
                  <a:lnTo>
                    <a:pt x="3675389" y="0"/>
                  </a:lnTo>
                  <a:cubicBezTo>
                    <a:pt x="3684652" y="0"/>
                    <a:pt x="3693535" y="3680"/>
                    <a:pt x="3700085" y="10229"/>
                  </a:cubicBezTo>
                  <a:cubicBezTo>
                    <a:pt x="3706635" y="16779"/>
                    <a:pt x="3710315" y="25662"/>
                    <a:pt x="3710315" y="34925"/>
                  </a:cubicBezTo>
                  <a:lnTo>
                    <a:pt x="3710315" y="137258"/>
                  </a:lnTo>
                  <a:cubicBezTo>
                    <a:pt x="3710315" y="156546"/>
                    <a:pt x="3694678" y="172183"/>
                    <a:pt x="3675389" y="172183"/>
                  </a:cubicBezTo>
                  <a:lnTo>
                    <a:pt x="34925" y="172183"/>
                  </a:lnTo>
                  <a:cubicBezTo>
                    <a:pt x="15637" y="172183"/>
                    <a:pt x="0" y="156546"/>
                    <a:pt x="0" y="137258"/>
                  </a:cubicBezTo>
                  <a:lnTo>
                    <a:pt x="0" y="34925"/>
                  </a:lnTo>
                  <a:cubicBezTo>
                    <a:pt x="0" y="15637"/>
                    <a:pt x="15637" y="0"/>
                    <a:pt x="34925" y="0"/>
                  </a:cubicBezTo>
                  <a:close/>
                </a:path>
              </a:pathLst>
            </a:custGeom>
            <a:solidFill>
              <a:srgbClr val="AAD7D4"/>
            </a:solidFill>
          </p:spPr>
        </p:sp>
        <p:sp>
          <p:nvSpPr>
            <p:cNvPr name="TextBox 10" id="10"/>
            <p:cNvSpPr txBox="true"/>
            <p:nvPr/>
          </p:nvSpPr>
          <p:spPr>
            <a:xfrm>
              <a:off x="0" y="85725"/>
              <a:ext cx="3710315" cy="86458"/>
            </a:xfrm>
            <a:prstGeom prst="rect">
              <a:avLst/>
            </a:prstGeom>
          </p:spPr>
          <p:txBody>
            <a:bodyPr anchor="ctr" rtlCol="false" tIns="50800" lIns="50800" bIns="50800" rIns="50800"/>
            <a:lstStyle/>
            <a:p>
              <a:pPr algn="ctr">
                <a:lnSpc>
                  <a:spcPts val="1925"/>
                </a:lnSpc>
              </a:pPr>
            </a:p>
          </p:txBody>
        </p:sp>
      </p:grpSp>
      <p:grpSp>
        <p:nvGrpSpPr>
          <p:cNvPr name="Group 11" id="11"/>
          <p:cNvGrpSpPr/>
          <p:nvPr/>
        </p:nvGrpSpPr>
        <p:grpSpPr>
          <a:xfrm rot="0">
            <a:off x="-711070" y="9060575"/>
            <a:ext cx="8402276" cy="671262"/>
            <a:chOff x="0" y="0"/>
            <a:chExt cx="11203035" cy="895016"/>
          </a:xfrm>
        </p:grpSpPr>
        <p:grpSp>
          <p:nvGrpSpPr>
            <p:cNvPr name="Group 12" id="12"/>
            <p:cNvGrpSpPr/>
            <p:nvPr/>
          </p:nvGrpSpPr>
          <p:grpSpPr>
            <a:xfrm rot="0">
              <a:off x="0" y="0"/>
              <a:ext cx="10282507" cy="895016"/>
              <a:chOff x="0" y="0"/>
              <a:chExt cx="3956290" cy="344366"/>
            </a:xfrm>
          </p:grpSpPr>
          <p:sp>
            <p:nvSpPr>
              <p:cNvPr name="Freeform 13" id="13"/>
              <p:cNvSpPr/>
              <p:nvPr/>
            </p:nvSpPr>
            <p:spPr>
              <a:xfrm flipH="false" flipV="false" rot="0">
                <a:off x="0" y="0"/>
                <a:ext cx="3956290" cy="344366"/>
              </a:xfrm>
              <a:custGeom>
                <a:avLst/>
                <a:gdLst/>
                <a:ahLst/>
                <a:cxnLst/>
                <a:rect r="r" b="b" t="t" l="l"/>
                <a:pathLst>
                  <a:path h="344366" w="3956290">
                    <a:moveTo>
                      <a:pt x="32754" y="0"/>
                    </a:moveTo>
                    <a:lnTo>
                      <a:pt x="3923536" y="0"/>
                    </a:lnTo>
                    <a:cubicBezTo>
                      <a:pt x="3932223" y="0"/>
                      <a:pt x="3940554" y="3451"/>
                      <a:pt x="3946697" y="9593"/>
                    </a:cubicBezTo>
                    <a:cubicBezTo>
                      <a:pt x="3952839" y="15736"/>
                      <a:pt x="3956290" y="24067"/>
                      <a:pt x="3956290" y="32754"/>
                    </a:cubicBezTo>
                    <a:lnTo>
                      <a:pt x="3956290" y="311612"/>
                    </a:lnTo>
                    <a:cubicBezTo>
                      <a:pt x="3956290" y="320299"/>
                      <a:pt x="3952839" y="328630"/>
                      <a:pt x="3946697" y="334772"/>
                    </a:cubicBezTo>
                    <a:cubicBezTo>
                      <a:pt x="3940554" y="340915"/>
                      <a:pt x="3932223" y="344366"/>
                      <a:pt x="3923536" y="344366"/>
                    </a:cubicBezTo>
                    <a:lnTo>
                      <a:pt x="32754" y="344366"/>
                    </a:lnTo>
                    <a:cubicBezTo>
                      <a:pt x="24067" y="344366"/>
                      <a:pt x="15736" y="340915"/>
                      <a:pt x="9593" y="334772"/>
                    </a:cubicBezTo>
                    <a:cubicBezTo>
                      <a:pt x="3451" y="328630"/>
                      <a:pt x="0" y="320299"/>
                      <a:pt x="0" y="311612"/>
                    </a:cubicBezTo>
                    <a:lnTo>
                      <a:pt x="0" y="32754"/>
                    </a:lnTo>
                    <a:cubicBezTo>
                      <a:pt x="0" y="24067"/>
                      <a:pt x="3451" y="15736"/>
                      <a:pt x="9593" y="9593"/>
                    </a:cubicBezTo>
                    <a:cubicBezTo>
                      <a:pt x="15736" y="3451"/>
                      <a:pt x="24067" y="0"/>
                      <a:pt x="32754" y="0"/>
                    </a:cubicBezTo>
                    <a:close/>
                  </a:path>
                </a:pathLst>
              </a:custGeom>
              <a:solidFill>
                <a:srgbClr val="AAD7D4"/>
              </a:solidFill>
            </p:spPr>
          </p:sp>
          <p:sp>
            <p:nvSpPr>
              <p:cNvPr name="TextBox 14" id="14"/>
              <p:cNvSpPr txBox="true"/>
              <p:nvPr/>
            </p:nvSpPr>
            <p:spPr>
              <a:xfrm>
                <a:off x="0" y="85725"/>
                <a:ext cx="3956290" cy="258641"/>
              </a:xfrm>
              <a:prstGeom prst="rect">
                <a:avLst/>
              </a:prstGeom>
            </p:spPr>
            <p:txBody>
              <a:bodyPr anchor="ctr" rtlCol="false" tIns="50800" lIns="50800" bIns="50800" rIns="50800"/>
              <a:lstStyle/>
              <a:p>
                <a:pPr algn="ctr">
                  <a:lnSpc>
                    <a:spcPts val="1925"/>
                  </a:lnSpc>
                </a:pPr>
              </a:p>
            </p:txBody>
          </p:sp>
        </p:grpSp>
        <p:grpSp>
          <p:nvGrpSpPr>
            <p:cNvPr name="Group 15" id="15"/>
            <p:cNvGrpSpPr/>
            <p:nvPr/>
          </p:nvGrpSpPr>
          <p:grpSpPr>
            <a:xfrm rot="0">
              <a:off x="10377760" y="0"/>
              <a:ext cx="825275" cy="825275"/>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AD7D4"/>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60"/>
                  </a:lnSpc>
                </a:pPr>
              </a:p>
            </p:txBody>
          </p:sp>
        </p:grpSp>
      </p:grpSp>
      <p:sp>
        <p:nvSpPr>
          <p:cNvPr name="Freeform 18" id="18"/>
          <p:cNvSpPr/>
          <p:nvPr/>
        </p:nvSpPr>
        <p:spPr>
          <a:xfrm flipH="false" flipV="false" rot="0">
            <a:off x="1057816" y="2471209"/>
            <a:ext cx="523827" cy="603482"/>
          </a:xfrm>
          <a:custGeom>
            <a:avLst/>
            <a:gdLst/>
            <a:ahLst/>
            <a:cxnLst/>
            <a:rect r="r" b="b" t="t" l="l"/>
            <a:pathLst>
              <a:path h="603482" w="523827">
                <a:moveTo>
                  <a:pt x="0" y="0"/>
                </a:moveTo>
                <a:lnTo>
                  <a:pt x="523827" y="0"/>
                </a:lnTo>
                <a:lnTo>
                  <a:pt x="523827" y="603482"/>
                </a:lnTo>
                <a:lnTo>
                  <a:pt x="0" y="6034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9" id="19"/>
          <p:cNvSpPr/>
          <p:nvPr/>
        </p:nvSpPr>
        <p:spPr>
          <a:xfrm flipH="false" flipV="false" rot="0">
            <a:off x="1106105" y="5684919"/>
            <a:ext cx="669523" cy="669523"/>
          </a:xfrm>
          <a:custGeom>
            <a:avLst/>
            <a:gdLst/>
            <a:ahLst/>
            <a:cxnLst/>
            <a:rect r="r" b="b" t="t" l="l"/>
            <a:pathLst>
              <a:path h="669523" w="669523">
                <a:moveTo>
                  <a:pt x="0" y="0"/>
                </a:moveTo>
                <a:lnTo>
                  <a:pt x="669523" y="0"/>
                </a:lnTo>
                <a:lnTo>
                  <a:pt x="669523" y="669523"/>
                </a:lnTo>
                <a:lnTo>
                  <a:pt x="0" y="66952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20" id="20"/>
          <p:cNvGrpSpPr/>
          <p:nvPr/>
        </p:nvGrpSpPr>
        <p:grpSpPr>
          <a:xfrm rot="0">
            <a:off x="9690311" y="2384450"/>
            <a:ext cx="8299579" cy="1771952"/>
            <a:chOff x="0" y="0"/>
            <a:chExt cx="2778352" cy="593175"/>
          </a:xfrm>
        </p:grpSpPr>
        <p:sp>
          <p:nvSpPr>
            <p:cNvPr name="Freeform 21" id="21"/>
            <p:cNvSpPr/>
            <p:nvPr/>
          </p:nvSpPr>
          <p:spPr>
            <a:xfrm flipH="false" flipV="false" rot="0">
              <a:off x="0" y="0"/>
              <a:ext cx="2778353" cy="593175"/>
            </a:xfrm>
            <a:custGeom>
              <a:avLst/>
              <a:gdLst/>
              <a:ahLst/>
              <a:cxnLst/>
              <a:rect r="r" b="b" t="t" l="l"/>
              <a:pathLst>
                <a:path h="593175" w="2778353">
                  <a:moveTo>
                    <a:pt x="46640" y="0"/>
                  </a:moveTo>
                  <a:lnTo>
                    <a:pt x="2731712" y="0"/>
                  </a:lnTo>
                  <a:cubicBezTo>
                    <a:pt x="2757471" y="0"/>
                    <a:pt x="2778353" y="20882"/>
                    <a:pt x="2778353" y="46640"/>
                  </a:cubicBezTo>
                  <a:lnTo>
                    <a:pt x="2778353" y="546535"/>
                  </a:lnTo>
                  <a:cubicBezTo>
                    <a:pt x="2778353" y="572294"/>
                    <a:pt x="2757471" y="593175"/>
                    <a:pt x="2731712" y="593175"/>
                  </a:cubicBezTo>
                  <a:lnTo>
                    <a:pt x="46640" y="593175"/>
                  </a:lnTo>
                  <a:cubicBezTo>
                    <a:pt x="20882" y="593175"/>
                    <a:pt x="0" y="572294"/>
                    <a:pt x="0" y="546535"/>
                  </a:cubicBezTo>
                  <a:lnTo>
                    <a:pt x="0" y="46640"/>
                  </a:lnTo>
                  <a:cubicBezTo>
                    <a:pt x="0" y="20882"/>
                    <a:pt x="20882" y="0"/>
                    <a:pt x="46640" y="0"/>
                  </a:cubicBezTo>
                  <a:close/>
                </a:path>
              </a:pathLst>
            </a:custGeom>
            <a:solidFill>
              <a:srgbClr val="AAD7D4"/>
            </a:solidFill>
          </p:spPr>
        </p:sp>
        <p:sp>
          <p:nvSpPr>
            <p:cNvPr name="TextBox 22" id="22"/>
            <p:cNvSpPr txBox="true"/>
            <p:nvPr/>
          </p:nvSpPr>
          <p:spPr>
            <a:xfrm>
              <a:off x="0" y="85725"/>
              <a:ext cx="2778352" cy="507450"/>
            </a:xfrm>
            <a:prstGeom prst="rect">
              <a:avLst/>
            </a:prstGeom>
          </p:spPr>
          <p:txBody>
            <a:bodyPr anchor="ctr" rtlCol="false" tIns="50800" lIns="50800" bIns="50800" rIns="50800"/>
            <a:lstStyle/>
            <a:p>
              <a:pPr algn="ctr">
                <a:lnSpc>
                  <a:spcPts val="1925"/>
                </a:lnSpc>
              </a:pPr>
            </a:p>
          </p:txBody>
        </p:sp>
      </p:grpSp>
      <p:grpSp>
        <p:nvGrpSpPr>
          <p:cNvPr name="Group 23" id="23"/>
          <p:cNvGrpSpPr/>
          <p:nvPr/>
        </p:nvGrpSpPr>
        <p:grpSpPr>
          <a:xfrm rot="0">
            <a:off x="9690311" y="5431018"/>
            <a:ext cx="8299579" cy="1771952"/>
            <a:chOff x="0" y="0"/>
            <a:chExt cx="2778352" cy="593175"/>
          </a:xfrm>
        </p:grpSpPr>
        <p:sp>
          <p:nvSpPr>
            <p:cNvPr name="Freeform 24" id="24"/>
            <p:cNvSpPr/>
            <p:nvPr/>
          </p:nvSpPr>
          <p:spPr>
            <a:xfrm flipH="false" flipV="false" rot="0">
              <a:off x="0" y="0"/>
              <a:ext cx="2778353" cy="593175"/>
            </a:xfrm>
            <a:custGeom>
              <a:avLst/>
              <a:gdLst/>
              <a:ahLst/>
              <a:cxnLst/>
              <a:rect r="r" b="b" t="t" l="l"/>
              <a:pathLst>
                <a:path h="593175" w="2778353">
                  <a:moveTo>
                    <a:pt x="46640" y="0"/>
                  </a:moveTo>
                  <a:lnTo>
                    <a:pt x="2731712" y="0"/>
                  </a:lnTo>
                  <a:cubicBezTo>
                    <a:pt x="2757471" y="0"/>
                    <a:pt x="2778353" y="20882"/>
                    <a:pt x="2778353" y="46640"/>
                  </a:cubicBezTo>
                  <a:lnTo>
                    <a:pt x="2778353" y="546535"/>
                  </a:lnTo>
                  <a:cubicBezTo>
                    <a:pt x="2778353" y="572294"/>
                    <a:pt x="2757471" y="593175"/>
                    <a:pt x="2731712" y="593175"/>
                  </a:cubicBezTo>
                  <a:lnTo>
                    <a:pt x="46640" y="593175"/>
                  </a:lnTo>
                  <a:cubicBezTo>
                    <a:pt x="20882" y="593175"/>
                    <a:pt x="0" y="572294"/>
                    <a:pt x="0" y="546535"/>
                  </a:cubicBezTo>
                  <a:lnTo>
                    <a:pt x="0" y="46640"/>
                  </a:lnTo>
                  <a:cubicBezTo>
                    <a:pt x="0" y="20882"/>
                    <a:pt x="20882" y="0"/>
                    <a:pt x="46640" y="0"/>
                  </a:cubicBezTo>
                  <a:close/>
                </a:path>
              </a:pathLst>
            </a:custGeom>
            <a:solidFill>
              <a:srgbClr val="AAD7D4"/>
            </a:solidFill>
          </p:spPr>
        </p:sp>
        <p:sp>
          <p:nvSpPr>
            <p:cNvPr name="TextBox 25" id="25"/>
            <p:cNvSpPr txBox="true"/>
            <p:nvPr/>
          </p:nvSpPr>
          <p:spPr>
            <a:xfrm>
              <a:off x="0" y="85725"/>
              <a:ext cx="2778352" cy="507450"/>
            </a:xfrm>
            <a:prstGeom prst="rect">
              <a:avLst/>
            </a:prstGeom>
          </p:spPr>
          <p:txBody>
            <a:bodyPr anchor="ctr" rtlCol="false" tIns="50800" lIns="50800" bIns="50800" rIns="50800"/>
            <a:lstStyle/>
            <a:p>
              <a:pPr algn="ctr">
                <a:lnSpc>
                  <a:spcPts val="1925"/>
                </a:lnSpc>
              </a:pPr>
            </a:p>
          </p:txBody>
        </p:sp>
      </p:grpSp>
      <p:sp>
        <p:nvSpPr>
          <p:cNvPr name="Freeform 26" id="26"/>
          <p:cNvSpPr/>
          <p:nvPr/>
        </p:nvSpPr>
        <p:spPr>
          <a:xfrm flipH="false" flipV="false" rot="0">
            <a:off x="9903707" y="5615086"/>
            <a:ext cx="523827" cy="603482"/>
          </a:xfrm>
          <a:custGeom>
            <a:avLst/>
            <a:gdLst/>
            <a:ahLst/>
            <a:cxnLst/>
            <a:rect r="r" b="b" t="t" l="l"/>
            <a:pathLst>
              <a:path h="603482" w="523827">
                <a:moveTo>
                  <a:pt x="0" y="0"/>
                </a:moveTo>
                <a:lnTo>
                  <a:pt x="523827" y="0"/>
                </a:lnTo>
                <a:lnTo>
                  <a:pt x="523827" y="603482"/>
                </a:lnTo>
                <a:lnTo>
                  <a:pt x="0" y="6034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7" id="27"/>
          <p:cNvSpPr/>
          <p:nvPr/>
        </p:nvSpPr>
        <p:spPr>
          <a:xfrm flipH="false" flipV="false" rot="0">
            <a:off x="9980821" y="2622909"/>
            <a:ext cx="446713" cy="517928"/>
          </a:xfrm>
          <a:custGeom>
            <a:avLst/>
            <a:gdLst/>
            <a:ahLst/>
            <a:cxnLst/>
            <a:rect r="r" b="b" t="t" l="l"/>
            <a:pathLst>
              <a:path h="517928" w="446713">
                <a:moveTo>
                  <a:pt x="0" y="0"/>
                </a:moveTo>
                <a:lnTo>
                  <a:pt x="446713" y="0"/>
                </a:lnTo>
                <a:lnTo>
                  <a:pt x="446713" y="517928"/>
                </a:lnTo>
                <a:lnTo>
                  <a:pt x="0" y="517928"/>
                </a:lnTo>
                <a:lnTo>
                  <a:pt x="0" y="0"/>
                </a:lnTo>
                <a:close/>
              </a:path>
            </a:pathLst>
          </a:custGeom>
          <a:blipFill>
            <a:blip r:embed="rId6"/>
            <a:stretch>
              <a:fillRect l="0" t="0" r="0" b="0"/>
            </a:stretch>
          </a:blipFill>
        </p:spPr>
      </p:sp>
      <p:sp>
        <p:nvSpPr>
          <p:cNvPr name="TextBox 28" id="28"/>
          <p:cNvSpPr txBox="true"/>
          <p:nvPr/>
        </p:nvSpPr>
        <p:spPr>
          <a:xfrm rot="0">
            <a:off x="2761986" y="516603"/>
            <a:ext cx="12764027" cy="1231375"/>
          </a:xfrm>
          <a:prstGeom prst="rect">
            <a:avLst/>
          </a:prstGeom>
        </p:spPr>
        <p:txBody>
          <a:bodyPr anchor="t" rtlCol="false" tIns="0" lIns="0" bIns="0" rIns="0">
            <a:spAutoFit/>
          </a:bodyPr>
          <a:lstStyle/>
          <a:p>
            <a:pPr algn="ctr">
              <a:lnSpc>
                <a:spcPts val="9049"/>
              </a:lnSpc>
            </a:pPr>
            <a:r>
              <a:rPr lang="en-US" b="true" sz="7938">
                <a:solidFill>
                  <a:srgbClr val="1C2120"/>
                </a:solidFill>
                <a:latin typeface="Poppins Bold"/>
                <a:ea typeface="Poppins Bold"/>
                <a:cs typeface="Poppins Bold"/>
                <a:sym typeface="Poppins Bold"/>
              </a:rPr>
              <a:t>Analisis Data</a:t>
            </a:r>
          </a:p>
        </p:txBody>
      </p:sp>
      <p:sp>
        <p:nvSpPr>
          <p:cNvPr name="TextBox 29" id="29"/>
          <p:cNvSpPr txBox="true"/>
          <p:nvPr/>
        </p:nvSpPr>
        <p:spPr>
          <a:xfrm rot="0">
            <a:off x="1722651" y="2516075"/>
            <a:ext cx="4582514" cy="504224"/>
          </a:xfrm>
          <a:prstGeom prst="rect">
            <a:avLst/>
          </a:prstGeom>
        </p:spPr>
        <p:txBody>
          <a:bodyPr anchor="t" rtlCol="false" tIns="0" lIns="0" bIns="0" rIns="0">
            <a:spAutoFit/>
          </a:bodyPr>
          <a:lstStyle/>
          <a:p>
            <a:pPr algn="l">
              <a:lnSpc>
                <a:spcPts val="3721"/>
              </a:lnSpc>
            </a:pPr>
            <a:r>
              <a:rPr lang="en-US" sz="3264" b="true">
                <a:solidFill>
                  <a:srgbClr val="1C2120"/>
                </a:solidFill>
                <a:latin typeface="Poppins Bold"/>
                <a:ea typeface="Poppins Bold"/>
                <a:cs typeface="Poppins Bold"/>
                <a:sym typeface="Poppins Bold"/>
              </a:rPr>
              <a:t>Pra-pemrosesan</a:t>
            </a:r>
          </a:p>
        </p:txBody>
      </p:sp>
      <p:sp>
        <p:nvSpPr>
          <p:cNvPr name="TextBox 30" id="30"/>
          <p:cNvSpPr txBox="true"/>
          <p:nvPr/>
        </p:nvSpPr>
        <p:spPr>
          <a:xfrm rot="0">
            <a:off x="1778354" y="3185679"/>
            <a:ext cx="7103495" cy="621358"/>
          </a:xfrm>
          <a:prstGeom prst="rect">
            <a:avLst/>
          </a:prstGeom>
        </p:spPr>
        <p:txBody>
          <a:bodyPr anchor="t" rtlCol="false" tIns="0" lIns="0" bIns="0" rIns="0">
            <a:spAutoFit/>
          </a:bodyPr>
          <a:lstStyle/>
          <a:p>
            <a:pPr algn="l" marL="0" indent="0" lvl="0">
              <a:lnSpc>
                <a:spcPts val="2541"/>
              </a:lnSpc>
              <a:spcBef>
                <a:spcPct val="0"/>
              </a:spcBef>
            </a:pPr>
            <a:r>
              <a:rPr lang="en-US" sz="1882" spc="112">
                <a:solidFill>
                  <a:srgbClr val="000000"/>
                </a:solidFill>
                <a:latin typeface="DM Sans"/>
                <a:ea typeface="DM Sans"/>
                <a:cs typeface="DM Sans"/>
                <a:sym typeface="DM Sans"/>
              </a:rPr>
              <a:t>M</a:t>
            </a:r>
            <a:r>
              <a:rPr lang="en-US" sz="1882" spc="112" u="none">
                <a:solidFill>
                  <a:srgbClr val="000000"/>
                </a:solidFill>
                <a:latin typeface="DM Sans"/>
                <a:ea typeface="DM Sans"/>
                <a:cs typeface="DM Sans"/>
                <a:sym typeface="DM Sans"/>
              </a:rPr>
              <a:t>enangani data yang hilang/duplikat dan membersihkan teks ulasan (menghapus stopwords, tanda baca).</a:t>
            </a:r>
          </a:p>
        </p:txBody>
      </p:sp>
      <p:sp>
        <p:nvSpPr>
          <p:cNvPr name="TextBox 31" id="31"/>
          <p:cNvSpPr txBox="true"/>
          <p:nvPr/>
        </p:nvSpPr>
        <p:spPr>
          <a:xfrm rot="0">
            <a:off x="1878399" y="5687234"/>
            <a:ext cx="6660861" cy="504224"/>
          </a:xfrm>
          <a:prstGeom prst="rect">
            <a:avLst/>
          </a:prstGeom>
        </p:spPr>
        <p:txBody>
          <a:bodyPr anchor="t" rtlCol="false" tIns="0" lIns="0" bIns="0" rIns="0">
            <a:spAutoFit/>
          </a:bodyPr>
          <a:lstStyle/>
          <a:p>
            <a:pPr algn="l">
              <a:lnSpc>
                <a:spcPts val="3721"/>
              </a:lnSpc>
            </a:pPr>
            <a:r>
              <a:rPr lang="en-US" sz="3264" b="true">
                <a:solidFill>
                  <a:srgbClr val="1C2120"/>
                </a:solidFill>
                <a:latin typeface="Poppins Bold"/>
                <a:ea typeface="Poppins Bold"/>
                <a:cs typeface="Poppins Bold"/>
                <a:sym typeface="Poppins Bold"/>
              </a:rPr>
              <a:t>Analisis Data Eksploratif (EDA)</a:t>
            </a:r>
          </a:p>
        </p:txBody>
      </p:sp>
      <p:sp>
        <p:nvSpPr>
          <p:cNvPr name="TextBox 32" id="32"/>
          <p:cNvSpPr txBox="true"/>
          <p:nvPr/>
        </p:nvSpPr>
        <p:spPr>
          <a:xfrm rot="0">
            <a:off x="1878399" y="6325867"/>
            <a:ext cx="6822637" cy="621358"/>
          </a:xfrm>
          <a:prstGeom prst="rect">
            <a:avLst/>
          </a:prstGeom>
        </p:spPr>
        <p:txBody>
          <a:bodyPr anchor="t" rtlCol="false" tIns="0" lIns="0" bIns="0" rIns="0">
            <a:spAutoFit/>
          </a:bodyPr>
          <a:lstStyle/>
          <a:p>
            <a:pPr algn="l" marL="0" indent="0" lvl="0">
              <a:lnSpc>
                <a:spcPts val="2541"/>
              </a:lnSpc>
              <a:spcBef>
                <a:spcPct val="0"/>
              </a:spcBef>
            </a:pPr>
            <a:r>
              <a:rPr lang="en-US" sz="1882" spc="112">
                <a:solidFill>
                  <a:srgbClr val="000000"/>
                </a:solidFill>
                <a:latin typeface="DM Sans"/>
                <a:ea typeface="DM Sans"/>
                <a:cs typeface="DM Sans"/>
                <a:sym typeface="DM Sans"/>
              </a:rPr>
              <a:t>M</a:t>
            </a:r>
            <a:r>
              <a:rPr lang="en-US" sz="1882" spc="112" u="none">
                <a:solidFill>
                  <a:srgbClr val="000000"/>
                </a:solidFill>
                <a:latin typeface="DM Sans"/>
                <a:ea typeface="DM Sans"/>
                <a:cs typeface="DM Sans"/>
                <a:sym typeface="DM Sans"/>
              </a:rPr>
              <a:t>enganalisis distribusi demografi (usia), rating, dan kategori produk untuk pemahaman awal.</a:t>
            </a:r>
          </a:p>
        </p:txBody>
      </p:sp>
      <p:sp>
        <p:nvSpPr>
          <p:cNvPr name="TextBox 33" id="33"/>
          <p:cNvSpPr txBox="true"/>
          <p:nvPr/>
        </p:nvSpPr>
        <p:spPr>
          <a:xfrm rot="0">
            <a:off x="10568542" y="2613384"/>
            <a:ext cx="7159197" cy="504224"/>
          </a:xfrm>
          <a:prstGeom prst="rect">
            <a:avLst/>
          </a:prstGeom>
        </p:spPr>
        <p:txBody>
          <a:bodyPr anchor="t" rtlCol="false" tIns="0" lIns="0" bIns="0" rIns="0">
            <a:spAutoFit/>
          </a:bodyPr>
          <a:lstStyle/>
          <a:p>
            <a:pPr algn="l">
              <a:lnSpc>
                <a:spcPts val="3721"/>
              </a:lnSpc>
            </a:pPr>
            <a:r>
              <a:rPr lang="en-US" sz="3264" b="true">
                <a:solidFill>
                  <a:srgbClr val="1C2120"/>
                </a:solidFill>
                <a:latin typeface="Poppins Bold"/>
                <a:ea typeface="Poppins Bold"/>
                <a:cs typeface="Poppins Bold"/>
                <a:sym typeface="Poppins Bold"/>
              </a:rPr>
              <a:t>Analisis AI dengan IBM Granite</a:t>
            </a:r>
          </a:p>
        </p:txBody>
      </p:sp>
      <p:sp>
        <p:nvSpPr>
          <p:cNvPr name="TextBox 34" id="34"/>
          <p:cNvSpPr txBox="true"/>
          <p:nvPr/>
        </p:nvSpPr>
        <p:spPr>
          <a:xfrm rot="0">
            <a:off x="10624245" y="3282988"/>
            <a:ext cx="7103495" cy="621358"/>
          </a:xfrm>
          <a:prstGeom prst="rect">
            <a:avLst/>
          </a:prstGeom>
        </p:spPr>
        <p:txBody>
          <a:bodyPr anchor="t" rtlCol="false" tIns="0" lIns="0" bIns="0" rIns="0">
            <a:spAutoFit/>
          </a:bodyPr>
          <a:lstStyle/>
          <a:p>
            <a:pPr algn="l" marL="0" indent="0" lvl="0">
              <a:lnSpc>
                <a:spcPts val="2541"/>
              </a:lnSpc>
              <a:spcBef>
                <a:spcPct val="0"/>
              </a:spcBef>
            </a:pPr>
            <a:r>
              <a:rPr lang="en-US" sz="1882" spc="112">
                <a:solidFill>
                  <a:srgbClr val="000000"/>
                </a:solidFill>
                <a:latin typeface="DM Sans"/>
                <a:ea typeface="DM Sans"/>
                <a:cs typeface="DM Sans"/>
                <a:sym typeface="DM Sans"/>
              </a:rPr>
              <a:t> M</a:t>
            </a:r>
            <a:r>
              <a:rPr lang="en-US" sz="1882" spc="112" u="none">
                <a:solidFill>
                  <a:srgbClr val="000000"/>
                </a:solidFill>
                <a:latin typeface="DM Sans"/>
                <a:ea typeface="DM Sans"/>
                <a:cs typeface="DM Sans"/>
                <a:sym typeface="DM Sans"/>
              </a:rPr>
              <a:t>enerapkan model untuk Klasifikasi Topik dan Peringkasan Otomatis pada sampel data.</a:t>
            </a:r>
          </a:p>
        </p:txBody>
      </p:sp>
      <p:sp>
        <p:nvSpPr>
          <p:cNvPr name="TextBox 35" id="35"/>
          <p:cNvSpPr txBox="true"/>
          <p:nvPr/>
        </p:nvSpPr>
        <p:spPr>
          <a:xfrm rot="0">
            <a:off x="10568542" y="5659953"/>
            <a:ext cx="4582514" cy="504224"/>
          </a:xfrm>
          <a:prstGeom prst="rect">
            <a:avLst/>
          </a:prstGeom>
        </p:spPr>
        <p:txBody>
          <a:bodyPr anchor="t" rtlCol="false" tIns="0" lIns="0" bIns="0" rIns="0">
            <a:spAutoFit/>
          </a:bodyPr>
          <a:lstStyle/>
          <a:p>
            <a:pPr algn="l">
              <a:lnSpc>
                <a:spcPts val="3721"/>
              </a:lnSpc>
            </a:pPr>
            <a:r>
              <a:rPr lang="en-US" sz="3264" b="true">
                <a:solidFill>
                  <a:srgbClr val="1C2120"/>
                </a:solidFill>
                <a:latin typeface="Poppins Bold"/>
                <a:ea typeface="Poppins Bold"/>
                <a:cs typeface="Poppins Bold"/>
                <a:sym typeface="Poppins Bold"/>
              </a:rPr>
              <a:t>Validasi Statistik</a:t>
            </a:r>
          </a:p>
        </p:txBody>
      </p:sp>
      <p:sp>
        <p:nvSpPr>
          <p:cNvPr name="TextBox 36" id="36"/>
          <p:cNvSpPr txBox="true"/>
          <p:nvPr/>
        </p:nvSpPr>
        <p:spPr>
          <a:xfrm rot="0">
            <a:off x="10596393" y="6135602"/>
            <a:ext cx="7103495" cy="935683"/>
          </a:xfrm>
          <a:prstGeom prst="rect">
            <a:avLst/>
          </a:prstGeom>
        </p:spPr>
        <p:txBody>
          <a:bodyPr anchor="t" rtlCol="false" tIns="0" lIns="0" bIns="0" rIns="0">
            <a:spAutoFit/>
          </a:bodyPr>
          <a:lstStyle/>
          <a:p>
            <a:pPr algn="l" marL="0" indent="0" lvl="0">
              <a:lnSpc>
                <a:spcPts val="2541"/>
              </a:lnSpc>
              <a:spcBef>
                <a:spcPct val="0"/>
              </a:spcBef>
            </a:pPr>
            <a:r>
              <a:rPr lang="en-US" sz="1882" spc="112">
                <a:solidFill>
                  <a:srgbClr val="000000"/>
                </a:solidFill>
                <a:latin typeface="DM Sans"/>
                <a:ea typeface="DM Sans"/>
                <a:cs typeface="DM Sans"/>
                <a:sym typeface="DM Sans"/>
              </a:rPr>
              <a:t>M</a:t>
            </a:r>
            <a:r>
              <a:rPr lang="en-US" sz="1882" spc="112" u="none">
                <a:solidFill>
                  <a:srgbClr val="000000"/>
                </a:solidFill>
                <a:latin typeface="DM Sans"/>
                <a:ea typeface="DM Sans"/>
                <a:cs typeface="DM Sans"/>
                <a:sym typeface="DM Sans"/>
              </a:rPr>
              <a:t>enggunakan Uji Chi-Square untuk membuktikan adanya hubungan signifikan antara departemen produk dan rekomendasi pelanggan.</a:t>
            </a:r>
          </a:p>
        </p:txBody>
      </p:sp>
      <p:sp>
        <p:nvSpPr>
          <p:cNvPr name="TextBox 37" id="37"/>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Open Sans"/>
                <a:ea typeface="Open Sans"/>
                <a:cs typeface="Open Sans"/>
                <a:sym typeface="Open Sans"/>
              </a:rPr>
              <a:t>9</a:t>
            </a:r>
          </a:p>
        </p:txBody>
      </p:sp>
    </p:spTree>
  </p:cSld>
  <p:clrMapOvr>
    <a:masterClrMapping/>
  </p:clrMapOvr>
  <p:transition spd="fast">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DAGuRD2I4oY</dc:identifier>
  <dcterms:modified xsi:type="dcterms:W3CDTF">2011-08-01T06:04:30Z</dcterms:modified>
  <cp:revision>1</cp:revision>
  <dc:title>Presented by FARHAN KAMIL</dc:title>
</cp:coreProperties>
</file>

<file path=docProps/thumbnail.jpeg>
</file>